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270" r:id="rId9"/>
    <p:sldId id="264" r:id="rId10"/>
    <p:sldId id="265" r:id="rId11"/>
    <p:sldId id="266" r:id="rId12"/>
    <p:sldId id="263" r:id="rId13"/>
    <p:sldId id="271" r:id="rId14"/>
    <p:sldId id="272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4636D9-EACC-4ED5-A46D-024BB4181B0A}" type="doc">
      <dgm:prSet loTypeId="urn:microsoft.com/office/officeart/2009/3/layout/IncreasingArrows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5B387A-8E60-4020-A490-19D951628B5C}">
      <dgm:prSet/>
      <dgm:spPr/>
      <dgm:t>
        <a:bodyPr/>
        <a:lstStyle/>
        <a:p>
          <a:r>
            <a:rPr lang="en-US" dirty="0"/>
            <a:t>Read</a:t>
          </a:r>
        </a:p>
      </dgm:t>
    </dgm:pt>
    <dgm:pt modelId="{A4A3914F-A36B-4F19-8CF1-AA0EE29573BF}" type="parTrans" cxnId="{B18CD881-7A79-47E1-A6A9-93447D7F5C63}">
      <dgm:prSet/>
      <dgm:spPr/>
      <dgm:t>
        <a:bodyPr/>
        <a:lstStyle/>
        <a:p>
          <a:endParaRPr lang="en-US"/>
        </a:p>
      </dgm:t>
    </dgm:pt>
    <dgm:pt modelId="{0ABAE299-4EE4-43DA-947E-D1F7DC68E8A0}" type="sibTrans" cxnId="{B18CD881-7A79-47E1-A6A9-93447D7F5C63}">
      <dgm:prSet/>
      <dgm:spPr/>
      <dgm:t>
        <a:bodyPr/>
        <a:lstStyle/>
        <a:p>
          <a:endParaRPr lang="en-US"/>
        </a:p>
      </dgm:t>
    </dgm:pt>
    <dgm:pt modelId="{ED59E8A1-DD61-4B78-9941-38A2668BB5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Read through the document to prepare properly</a:t>
          </a:r>
        </a:p>
      </dgm:t>
    </dgm:pt>
    <dgm:pt modelId="{EE3F9941-E6E5-4BC0-896D-5BDFE695E87B}" type="parTrans" cxnId="{F4B01127-CA8F-480A-9A4F-A30DE201D53E}">
      <dgm:prSet/>
      <dgm:spPr/>
      <dgm:t>
        <a:bodyPr/>
        <a:lstStyle/>
        <a:p>
          <a:endParaRPr lang="en-US"/>
        </a:p>
      </dgm:t>
    </dgm:pt>
    <dgm:pt modelId="{53C9E420-B5A4-4BBD-8E94-9B81FEE0F5CE}" type="sibTrans" cxnId="{F4B01127-CA8F-480A-9A4F-A30DE201D53E}">
      <dgm:prSet/>
      <dgm:spPr/>
      <dgm:t>
        <a:bodyPr/>
        <a:lstStyle/>
        <a:p>
          <a:endParaRPr lang="en-US"/>
        </a:p>
      </dgm:t>
    </dgm:pt>
    <dgm:pt modelId="{0ECEF9D5-588C-4B7B-B4A9-F0120CF24255}">
      <dgm:prSet/>
      <dgm:spPr/>
      <dgm:t>
        <a:bodyPr/>
        <a:lstStyle/>
        <a:p>
          <a:r>
            <a:rPr lang="en-US"/>
            <a:t>Follow</a:t>
          </a:r>
        </a:p>
      </dgm:t>
    </dgm:pt>
    <dgm:pt modelId="{7F73A567-7027-49C0-9B38-6CA5AAAE5E63}" type="parTrans" cxnId="{10A348CC-3FF4-4262-8129-D29B7132E355}">
      <dgm:prSet/>
      <dgm:spPr/>
      <dgm:t>
        <a:bodyPr/>
        <a:lstStyle/>
        <a:p>
          <a:endParaRPr lang="en-US"/>
        </a:p>
      </dgm:t>
    </dgm:pt>
    <dgm:pt modelId="{B4BCEC8A-664F-4CC6-ABF0-7501DFA2477C}" type="sibTrans" cxnId="{10A348CC-3FF4-4262-8129-D29B7132E355}">
      <dgm:prSet/>
      <dgm:spPr/>
      <dgm:t>
        <a:bodyPr/>
        <a:lstStyle/>
        <a:p>
          <a:endParaRPr lang="en-US"/>
        </a:p>
      </dgm:t>
    </dgm:pt>
    <dgm:pt modelId="{FDC0D90C-F7C9-4A00-83E7-B4FD37EA382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Follow the instructions</a:t>
          </a:r>
        </a:p>
      </dgm:t>
    </dgm:pt>
    <dgm:pt modelId="{D8EE931D-1469-477D-B255-822F6CDE4618}" type="parTrans" cxnId="{E6B39E21-5605-48CC-9FBC-80241B528D5D}">
      <dgm:prSet/>
      <dgm:spPr/>
      <dgm:t>
        <a:bodyPr/>
        <a:lstStyle/>
        <a:p>
          <a:endParaRPr lang="en-US"/>
        </a:p>
      </dgm:t>
    </dgm:pt>
    <dgm:pt modelId="{E9BF519B-C5AD-409C-8BCA-F1350CB80D79}" type="sibTrans" cxnId="{E6B39E21-5605-48CC-9FBC-80241B528D5D}">
      <dgm:prSet/>
      <dgm:spPr/>
      <dgm:t>
        <a:bodyPr/>
        <a:lstStyle/>
        <a:p>
          <a:endParaRPr lang="en-US"/>
        </a:p>
      </dgm:t>
    </dgm:pt>
    <dgm:pt modelId="{D03C45B5-33E5-4953-A195-5B1DFD16AA55}">
      <dgm:prSet custT="1"/>
      <dgm:spPr/>
      <dgm:t>
        <a:bodyPr/>
        <a:lstStyle/>
        <a:p>
          <a:r>
            <a:rPr lang="en-US" sz="1000" dirty="0"/>
            <a:t>Ask questions of any plan</a:t>
          </a:r>
        </a:p>
      </dgm:t>
    </dgm:pt>
    <dgm:pt modelId="{F75227D3-758C-4880-9E01-18534354C203}" type="parTrans" cxnId="{7F5DA363-AF78-4A12-92D4-A6ADB9878287}">
      <dgm:prSet/>
      <dgm:spPr/>
      <dgm:t>
        <a:bodyPr/>
        <a:lstStyle/>
        <a:p>
          <a:endParaRPr lang="en-US"/>
        </a:p>
      </dgm:t>
    </dgm:pt>
    <dgm:pt modelId="{CA8B8CE8-CB27-49D6-8CE4-1CB9AD3FE4B8}" type="sibTrans" cxnId="{7F5DA363-AF78-4A12-92D4-A6ADB9878287}">
      <dgm:prSet/>
      <dgm:spPr/>
      <dgm:t>
        <a:bodyPr/>
        <a:lstStyle/>
        <a:p>
          <a:endParaRPr lang="en-US"/>
        </a:p>
      </dgm:t>
    </dgm:pt>
    <dgm:pt modelId="{745253B7-BA81-44F8-88C5-301FCB684F73}">
      <dgm:prSet/>
      <dgm:spPr/>
      <dgm:t>
        <a:bodyPr/>
        <a:lstStyle/>
        <a:p>
          <a:r>
            <a:rPr lang="en-US" dirty="0"/>
            <a:t>Complete</a:t>
          </a:r>
        </a:p>
      </dgm:t>
    </dgm:pt>
    <dgm:pt modelId="{000791E9-1B29-4492-B6DB-2A91B53EBEF0}" type="parTrans" cxnId="{8974F436-2171-40BD-A4E7-229ECB3DECFF}">
      <dgm:prSet/>
      <dgm:spPr/>
      <dgm:t>
        <a:bodyPr/>
        <a:lstStyle/>
        <a:p>
          <a:endParaRPr lang="en-US"/>
        </a:p>
      </dgm:t>
    </dgm:pt>
    <dgm:pt modelId="{C9A0924D-FA8E-4DE2-A239-E3994E594FB8}" type="sibTrans" cxnId="{8974F436-2171-40BD-A4E7-229ECB3DECFF}">
      <dgm:prSet/>
      <dgm:spPr/>
      <dgm:t>
        <a:bodyPr/>
        <a:lstStyle/>
        <a:p>
          <a:endParaRPr lang="en-US"/>
        </a:p>
      </dgm:t>
    </dgm:pt>
    <dgm:pt modelId="{30FC711C-5B7D-4455-A135-3DCCAC241092}">
      <dgm:prSet custT="1"/>
      <dgm:spPr/>
      <dgm:t>
        <a:bodyPr/>
        <a:lstStyle/>
        <a:p>
          <a:pPr>
            <a:lnSpc>
              <a:spcPct val="100000"/>
            </a:lnSpc>
            <a:buNone/>
          </a:pPr>
          <a:r>
            <a:rPr lang="en-US" sz="1400" dirty="0"/>
            <a:t>Complete the form in its entirety </a:t>
          </a:r>
        </a:p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en-US" sz="1000" dirty="0"/>
            <a:t>Leave no blank spaces</a:t>
          </a:r>
        </a:p>
        <a:p>
          <a:pPr>
            <a:buNone/>
          </a:pPr>
          <a:r>
            <a:rPr lang="en-US" sz="1000" dirty="0"/>
            <a:t>Use NA in any space that doesn’t apply</a:t>
          </a:r>
        </a:p>
        <a:p>
          <a:pPr>
            <a:lnSpc>
              <a:spcPct val="100000"/>
            </a:lnSpc>
            <a:buNone/>
          </a:pPr>
          <a:endParaRPr lang="en-US" sz="1400" dirty="0"/>
        </a:p>
      </dgm:t>
    </dgm:pt>
    <dgm:pt modelId="{E924E664-5E9B-413C-A221-240E4F37C8A9}" type="parTrans" cxnId="{87950898-12DC-4AF6-BE50-7CEAD8509811}">
      <dgm:prSet/>
      <dgm:spPr/>
      <dgm:t>
        <a:bodyPr/>
        <a:lstStyle/>
        <a:p>
          <a:endParaRPr lang="en-US"/>
        </a:p>
      </dgm:t>
    </dgm:pt>
    <dgm:pt modelId="{121EC94E-E6D9-47C6-93DA-216DDC10523A}" type="sibTrans" cxnId="{87950898-12DC-4AF6-BE50-7CEAD8509811}">
      <dgm:prSet/>
      <dgm:spPr/>
      <dgm:t>
        <a:bodyPr/>
        <a:lstStyle/>
        <a:p>
          <a:endParaRPr lang="en-US"/>
        </a:p>
      </dgm:t>
    </dgm:pt>
    <dgm:pt modelId="{4A8A57B9-77EA-453E-A3BD-31BDE3765394}">
      <dgm:prSet/>
      <dgm:spPr/>
      <dgm:t>
        <a:bodyPr/>
        <a:lstStyle/>
        <a:p>
          <a:r>
            <a:rPr lang="en-US"/>
            <a:t>Ensure</a:t>
          </a:r>
        </a:p>
      </dgm:t>
    </dgm:pt>
    <dgm:pt modelId="{2062EC55-BDCA-4E4F-922A-FEE4C114AD7A}" type="parTrans" cxnId="{18FC6ED7-DAC8-4A17-92A7-DDA07EF7C7F0}">
      <dgm:prSet/>
      <dgm:spPr/>
      <dgm:t>
        <a:bodyPr/>
        <a:lstStyle/>
        <a:p>
          <a:endParaRPr lang="en-US"/>
        </a:p>
      </dgm:t>
    </dgm:pt>
    <dgm:pt modelId="{5B2F9601-32AE-4FED-ADA2-95DBFB98225C}" type="sibTrans" cxnId="{18FC6ED7-DAC8-4A17-92A7-DDA07EF7C7F0}">
      <dgm:prSet/>
      <dgm:spPr/>
      <dgm:t>
        <a:bodyPr/>
        <a:lstStyle/>
        <a:p>
          <a:endParaRPr lang="en-US"/>
        </a:p>
      </dgm:t>
    </dgm:pt>
    <dgm:pt modelId="{63B80FB9-F51F-4FDE-8FBD-E3E24F76613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Ensure your CAQH application and attestation is up to date</a:t>
          </a:r>
        </a:p>
      </dgm:t>
    </dgm:pt>
    <dgm:pt modelId="{798D6998-335A-446F-96BC-1DD1246C9994}" type="parTrans" cxnId="{0445903F-0A21-4E9A-A6B5-AC75FEE47069}">
      <dgm:prSet/>
      <dgm:spPr/>
      <dgm:t>
        <a:bodyPr/>
        <a:lstStyle/>
        <a:p>
          <a:endParaRPr lang="en-US"/>
        </a:p>
      </dgm:t>
    </dgm:pt>
    <dgm:pt modelId="{056BE80F-CFA1-4A63-96D2-C36B0F12DF67}" type="sibTrans" cxnId="{0445903F-0A21-4E9A-A6B5-AC75FEE47069}">
      <dgm:prSet/>
      <dgm:spPr/>
      <dgm:t>
        <a:bodyPr/>
        <a:lstStyle/>
        <a:p>
          <a:endParaRPr lang="en-US"/>
        </a:p>
      </dgm:t>
    </dgm:pt>
    <dgm:pt modelId="{F6BB3EF2-34DD-49B5-968C-8E6B2007246C}">
      <dgm:prSet custT="1"/>
      <dgm:spPr/>
      <dgm:t>
        <a:bodyPr/>
        <a:lstStyle/>
        <a:p>
          <a:r>
            <a:rPr lang="en-US" sz="1000" dirty="0"/>
            <a:t>For more information, please see session #5  CAQH session</a:t>
          </a:r>
        </a:p>
      </dgm:t>
    </dgm:pt>
    <dgm:pt modelId="{6D37C578-C88F-4E21-A817-67E31B122106}" type="parTrans" cxnId="{F9316CD9-81E0-478C-A551-DE920EFAC985}">
      <dgm:prSet/>
      <dgm:spPr/>
      <dgm:t>
        <a:bodyPr/>
        <a:lstStyle/>
        <a:p>
          <a:endParaRPr lang="en-US"/>
        </a:p>
      </dgm:t>
    </dgm:pt>
    <dgm:pt modelId="{517CBA6E-4415-4ABB-9791-9EA56F016449}" type="sibTrans" cxnId="{F9316CD9-81E0-478C-A551-DE920EFAC985}">
      <dgm:prSet/>
      <dgm:spPr/>
      <dgm:t>
        <a:bodyPr/>
        <a:lstStyle/>
        <a:p>
          <a:endParaRPr lang="en-US"/>
        </a:p>
      </dgm:t>
    </dgm:pt>
    <dgm:pt modelId="{9C43B9B7-707C-40BC-A938-0AD45FB0D329}">
      <dgm:prSet/>
      <dgm:spPr/>
      <dgm:t>
        <a:bodyPr/>
        <a:lstStyle/>
        <a:p>
          <a:r>
            <a:rPr lang="en-US" dirty="0"/>
            <a:t>Submit</a:t>
          </a:r>
        </a:p>
      </dgm:t>
    </dgm:pt>
    <dgm:pt modelId="{1A08C391-E563-410B-8C13-077040452B12}" type="parTrans" cxnId="{84B256FB-93EE-4E02-B88D-E0D62ECE1B39}">
      <dgm:prSet/>
      <dgm:spPr/>
      <dgm:t>
        <a:bodyPr/>
        <a:lstStyle/>
        <a:p>
          <a:endParaRPr lang="en-US"/>
        </a:p>
      </dgm:t>
    </dgm:pt>
    <dgm:pt modelId="{E0E08A90-A1A6-45B3-B176-19AD23216B47}" type="sibTrans" cxnId="{84B256FB-93EE-4E02-B88D-E0D62ECE1B39}">
      <dgm:prSet/>
      <dgm:spPr/>
      <dgm:t>
        <a:bodyPr/>
        <a:lstStyle/>
        <a:p>
          <a:endParaRPr lang="en-US"/>
        </a:p>
      </dgm:t>
    </dgm:pt>
    <dgm:pt modelId="{57004E5F-E939-45B4-BA3B-866676229B1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Submit the form with all applicable documents to all health plans you wish to obtain a contract or are currently contracted </a:t>
          </a:r>
        </a:p>
      </dgm:t>
    </dgm:pt>
    <dgm:pt modelId="{B0F0B16E-3015-4849-B771-A668F234233A}" type="parTrans" cxnId="{0A69F604-42A7-4EF7-80D5-7E88F4E1B5E7}">
      <dgm:prSet/>
      <dgm:spPr/>
      <dgm:t>
        <a:bodyPr/>
        <a:lstStyle/>
        <a:p>
          <a:endParaRPr lang="en-US"/>
        </a:p>
      </dgm:t>
    </dgm:pt>
    <dgm:pt modelId="{B59A6C95-2C18-4211-92DB-2AB491D99ED6}" type="sibTrans" cxnId="{0A69F604-42A7-4EF7-80D5-7E88F4E1B5E7}">
      <dgm:prSet/>
      <dgm:spPr/>
      <dgm:t>
        <a:bodyPr/>
        <a:lstStyle/>
        <a:p>
          <a:endParaRPr lang="en-US"/>
        </a:p>
      </dgm:t>
    </dgm:pt>
    <dgm:pt modelId="{14FA71C1-6454-45DD-84A8-C24736B0FB7B}" type="pres">
      <dgm:prSet presAssocID="{9B4636D9-EACC-4ED5-A46D-024BB4181B0A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E7A1A790-8DDA-4EBA-8CA2-23530B925625}" type="pres">
      <dgm:prSet presAssocID="{175B387A-8E60-4020-A490-19D951628B5C}" presName="parentText1" presStyleLbl="node1" presStyleIdx="0" presStyleCnt="5">
        <dgm:presLayoutVars>
          <dgm:chMax/>
          <dgm:chPref val="3"/>
          <dgm:bulletEnabled val="1"/>
        </dgm:presLayoutVars>
      </dgm:prSet>
      <dgm:spPr/>
    </dgm:pt>
    <dgm:pt modelId="{3976150F-C30B-4164-9A25-3373D3AF1DC5}" type="pres">
      <dgm:prSet presAssocID="{175B387A-8E60-4020-A490-19D951628B5C}" presName="childText1" presStyleLbl="solidAlignAcc1" presStyleIdx="0" presStyleCnt="5">
        <dgm:presLayoutVars>
          <dgm:chMax val="0"/>
          <dgm:chPref val="0"/>
          <dgm:bulletEnabled val="1"/>
        </dgm:presLayoutVars>
      </dgm:prSet>
      <dgm:spPr/>
    </dgm:pt>
    <dgm:pt modelId="{7313062D-5D8D-477E-BBF0-6A34E7FD3B0B}" type="pres">
      <dgm:prSet presAssocID="{0ECEF9D5-588C-4B7B-B4A9-F0120CF24255}" presName="parentText2" presStyleLbl="node1" presStyleIdx="1" presStyleCnt="5">
        <dgm:presLayoutVars>
          <dgm:chMax/>
          <dgm:chPref val="3"/>
          <dgm:bulletEnabled val="1"/>
        </dgm:presLayoutVars>
      </dgm:prSet>
      <dgm:spPr/>
    </dgm:pt>
    <dgm:pt modelId="{9EBA1333-9977-4BC8-B5E9-F35772391045}" type="pres">
      <dgm:prSet presAssocID="{0ECEF9D5-588C-4B7B-B4A9-F0120CF24255}" presName="childText2" presStyleLbl="solidAlignAcc1" presStyleIdx="1" presStyleCnt="5">
        <dgm:presLayoutVars>
          <dgm:chMax val="0"/>
          <dgm:chPref val="0"/>
          <dgm:bulletEnabled val="1"/>
        </dgm:presLayoutVars>
      </dgm:prSet>
      <dgm:spPr/>
    </dgm:pt>
    <dgm:pt modelId="{456E7447-379A-4B5E-94CA-7E3FA85AA1D8}" type="pres">
      <dgm:prSet presAssocID="{745253B7-BA81-44F8-88C5-301FCB684F73}" presName="parentText3" presStyleLbl="node1" presStyleIdx="2" presStyleCnt="5">
        <dgm:presLayoutVars>
          <dgm:chMax/>
          <dgm:chPref val="3"/>
          <dgm:bulletEnabled val="1"/>
        </dgm:presLayoutVars>
      </dgm:prSet>
      <dgm:spPr/>
    </dgm:pt>
    <dgm:pt modelId="{6AFA5D69-3D38-4862-B347-69D9961692AB}" type="pres">
      <dgm:prSet presAssocID="{745253B7-BA81-44F8-88C5-301FCB684F73}" presName="childText3" presStyleLbl="solidAlignAcc1" presStyleIdx="2" presStyleCnt="5">
        <dgm:presLayoutVars>
          <dgm:chMax val="0"/>
          <dgm:chPref val="0"/>
          <dgm:bulletEnabled val="1"/>
        </dgm:presLayoutVars>
      </dgm:prSet>
      <dgm:spPr/>
    </dgm:pt>
    <dgm:pt modelId="{7B80E933-2596-4E91-B74E-BD0567F2E414}" type="pres">
      <dgm:prSet presAssocID="{4A8A57B9-77EA-453E-A3BD-31BDE3765394}" presName="parentText4" presStyleLbl="node1" presStyleIdx="3" presStyleCnt="5">
        <dgm:presLayoutVars>
          <dgm:chMax/>
          <dgm:chPref val="3"/>
          <dgm:bulletEnabled val="1"/>
        </dgm:presLayoutVars>
      </dgm:prSet>
      <dgm:spPr/>
    </dgm:pt>
    <dgm:pt modelId="{E1CE14C8-3464-4684-82CD-3993E6ED6EA6}" type="pres">
      <dgm:prSet presAssocID="{4A8A57B9-77EA-453E-A3BD-31BDE3765394}" presName="childText4" presStyleLbl="solidAlignAcc1" presStyleIdx="3" presStyleCnt="5">
        <dgm:presLayoutVars>
          <dgm:chMax val="0"/>
          <dgm:chPref val="0"/>
          <dgm:bulletEnabled val="1"/>
        </dgm:presLayoutVars>
      </dgm:prSet>
      <dgm:spPr/>
    </dgm:pt>
    <dgm:pt modelId="{665D1DE4-DBF9-461B-A198-05976D2FA231}" type="pres">
      <dgm:prSet presAssocID="{9C43B9B7-707C-40BC-A938-0AD45FB0D329}" presName="parentText5" presStyleLbl="node1" presStyleIdx="4" presStyleCnt="5">
        <dgm:presLayoutVars>
          <dgm:chMax/>
          <dgm:chPref val="3"/>
          <dgm:bulletEnabled val="1"/>
        </dgm:presLayoutVars>
      </dgm:prSet>
      <dgm:spPr/>
    </dgm:pt>
    <dgm:pt modelId="{D9C22FEA-DEFC-4056-8333-B5A8A02EF690}" type="pres">
      <dgm:prSet presAssocID="{9C43B9B7-707C-40BC-A938-0AD45FB0D329}" presName="childText5" presStyleLbl="solidAlignAcc1" presStyleIdx="4" presStyleCnt="5" custScaleY="121519">
        <dgm:presLayoutVars>
          <dgm:chMax val="0"/>
          <dgm:chPref val="0"/>
          <dgm:bulletEnabled val="1"/>
        </dgm:presLayoutVars>
      </dgm:prSet>
      <dgm:spPr/>
    </dgm:pt>
  </dgm:ptLst>
  <dgm:cxnLst>
    <dgm:cxn modelId="{0A69F604-42A7-4EF7-80D5-7E88F4E1B5E7}" srcId="{9C43B9B7-707C-40BC-A938-0AD45FB0D329}" destId="{57004E5F-E939-45B4-BA3B-866676229B11}" srcOrd="0" destOrd="0" parTransId="{B0F0B16E-3015-4849-B771-A668F234233A}" sibTransId="{B59A6C95-2C18-4211-92DB-2AB491D99ED6}"/>
    <dgm:cxn modelId="{45C15E1F-EB90-4DEB-8B20-DF4F7D9DEAFA}" type="presOf" srcId="{0ECEF9D5-588C-4B7B-B4A9-F0120CF24255}" destId="{7313062D-5D8D-477E-BBF0-6A34E7FD3B0B}" srcOrd="0" destOrd="0" presId="urn:microsoft.com/office/officeart/2009/3/layout/IncreasingArrowsProcess"/>
    <dgm:cxn modelId="{E6B39E21-5605-48CC-9FBC-80241B528D5D}" srcId="{0ECEF9D5-588C-4B7B-B4A9-F0120CF24255}" destId="{FDC0D90C-F7C9-4A00-83E7-B4FD37EA3825}" srcOrd="0" destOrd="0" parTransId="{D8EE931D-1469-477D-B255-822F6CDE4618}" sibTransId="{E9BF519B-C5AD-409C-8BCA-F1350CB80D79}"/>
    <dgm:cxn modelId="{F4B01127-CA8F-480A-9A4F-A30DE201D53E}" srcId="{175B387A-8E60-4020-A490-19D951628B5C}" destId="{ED59E8A1-DD61-4B78-9941-38A2668BB5F2}" srcOrd="0" destOrd="0" parTransId="{EE3F9941-E6E5-4BC0-896D-5BDFE695E87B}" sibTransId="{53C9E420-B5A4-4BBD-8E94-9B81FEE0F5CE}"/>
    <dgm:cxn modelId="{AB11D330-7CDB-4880-8853-A8468CD48613}" type="presOf" srcId="{9C43B9B7-707C-40BC-A938-0AD45FB0D329}" destId="{665D1DE4-DBF9-461B-A198-05976D2FA231}" srcOrd="0" destOrd="0" presId="urn:microsoft.com/office/officeart/2009/3/layout/IncreasingArrowsProcess"/>
    <dgm:cxn modelId="{C9C98F35-6EDD-4A26-B86D-BF859AA2B62D}" type="presOf" srcId="{9B4636D9-EACC-4ED5-A46D-024BB4181B0A}" destId="{14FA71C1-6454-45DD-84A8-C24736B0FB7B}" srcOrd="0" destOrd="0" presId="urn:microsoft.com/office/officeart/2009/3/layout/IncreasingArrowsProcess"/>
    <dgm:cxn modelId="{8974F436-2171-40BD-A4E7-229ECB3DECFF}" srcId="{9B4636D9-EACC-4ED5-A46D-024BB4181B0A}" destId="{745253B7-BA81-44F8-88C5-301FCB684F73}" srcOrd="2" destOrd="0" parTransId="{000791E9-1B29-4492-B6DB-2A91B53EBEF0}" sibTransId="{C9A0924D-FA8E-4DE2-A239-E3994E594FB8}"/>
    <dgm:cxn modelId="{0445903F-0A21-4E9A-A6B5-AC75FEE47069}" srcId="{4A8A57B9-77EA-453E-A3BD-31BDE3765394}" destId="{63B80FB9-F51F-4FDE-8FBD-E3E24F76613E}" srcOrd="0" destOrd="0" parTransId="{798D6998-335A-446F-96BC-1DD1246C9994}" sibTransId="{056BE80F-CFA1-4A63-96D2-C36B0F12DF67}"/>
    <dgm:cxn modelId="{4FF5005D-1127-4FE3-AC27-F441F5C76F0A}" type="presOf" srcId="{D03C45B5-33E5-4953-A195-5B1DFD16AA55}" destId="{9EBA1333-9977-4BC8-B5E9-F35772391045}" srcOrd="0" destOrd="1" presId="urn:microsoft.com/office/officeart/2009/3/layout/IncreasingArrowsProcess"/>
    <dgm:cxn modelId="{7F5DA363-AF78-4A12-92D4-A6ADB9878287}" srcId="{FDC0D90C-F7C9-4A00-83E7-B4FD37EA3825}" destId="{D03C45B5-33E5-4953-A195-5B1DFD16AA55}" srcOrd="0" destOrd="0" parTransId="{F75227D3-758C-4880-9E01-18534354C203}" sibTransId="{CA8B8CE8-CB27-49D6-8CE4-1CB9AD3FE4B8}"/>
    <dgm:cxn modelId="{2BB1D147-6671-419A-B62F-559FD3777599}" type="presOf" srcId="{4A8A57B9-77EA-453E-A3BD-31BDE3765394}" destId="{7B80E933-2596-4E91-B74E-BD0567F2E414}" srcOrd="0" destOrd="0" presId="urn:microsoft.com/office/officeart/2009/3/layout/IncreasingArrowsProcess"/>
    <dgm:cxn modelId="{C2908F7C-D4A7-41E8-A9F8-4AFE362558A7}" type="presOf" srcId="{175B387A-8E60-4020-A490-19D951628B5C}" destId="{E7A1A790-8DDA-4EBA-8CA2-23530B925625}" srcOrd="0" destOrd="0" presId="urn:microsoft.com/office/officeart/2009/3/layout/IncreasingArrowsProcess"/>
    <dgm:cxn modelId="{1DA4A47D-AC40-4D22-94B2-E58C8D4E3BB2}" type="presOf" srcId="{745253B7-BA81-44F8-88C5-301FCB684F73}" destId="{456E7447-379A-4B5E-94CA-7E3FA85AA1D8}" srcOrd="0" destOrd="0" presId="urn:microsoft.com/office/officeart/2009/3/layout/IncreasingArrowsProcess"/>
    <dgm:cxn modelId="{B18CD881-7A79-47E1-A6A9-93447D7F5C63}" srcId="{9B4636D9-EACC-4ED5-A46D-024BB4181B0A}" destId="{175B387A-8E60-4020-A490-19D951628B5C}" srcOrd="0" destOrd="0" parTransId="{A4A3914F-A36B-4F19-8CF1-AA0EE29573BF}" sibTransId="{0ABAE299-4EE4-43DA-947E-D1F7DC68E8A0}"/>
    <dgm:cxn modelId="{C2014A8E-B660-40CC-8B9B-9387B2C199AA}" type="presOf" srcId="{63B80FB9-F51F-4FDE-8FBD-E3E24F76613E}" destId="{E1CE14C8-3464-4684-82CD-3993E6ED6EA6}" srcOrd="0" destOrd="0" presId="urn:microsoft.com/office/officeart/2009/3/layout/IncreasingArrowsProcess"/>
    <dgm:cxn modelId="{87950898-12DC-4AF6-BE50-7CEAD8509811}" srcId="{745253B7-BA81-44F8-88C5-301FCB684F73}" destId="{30FC711C-5B7D-4455-A135-3DCCAC241092}" srcOrd="0" destOrd="0" parTransId="{E924E664-5E9B-413C-A221-240E4F37C8A9}" sibTransId="{121EC94E-E6D9-47C6-93DA-216DDC10523A}"/>
    <dgm:cxn modelId="{5EA4BFAB-BAAA-4DBA-BB93-26557FBBAEEB}" type="presOf" srcId="{30FC711C-5B7D-4455-A135-3DCCAC241092}" destId="{6AFA5D69-3D38-4862-B347-69D9961692AB}" srcOrd="0" destOrd="0" presId="urn:microsoft.com/office/officeart/2009/3/layout/IncreasingArrowsProcess"/>
    <dgm:cxn modelId="{10A348CC-3FF4-4262-8129-D29B7132E355}" srcId="{9B4636D9-EACC-4ED5-A46D-024BB4181B0A}" destId="{0ECEF9D5-588C-4B7B-B4A9-F0120CF24255}" srcOrd="1" destOrd="0" parTransId="{7F73A567-7027-49C0-9B38-6CA5AAAE5E63}" sibTransId="{B4BCEC8A-664F-4CC6-ABF0-7501DFA2477C}"/>
    <dgm:cxn modelId="{E48C02CD-6B37-4AC2-BD37-1C8E4A1E276B}" type="presOf" srcId="{F6BB3EF2-34DD-49B5-968C-8E6B2007246C}" destId="{E1CE14C8-3464-4684-82CD-3993E6ED6EA6}" srcOrd="0" destOrd="1" presId="urn:microsoft.com/office/officeart/2009/3/layout/IncreasingArrowsProcess"/>
    <dgm:cxn modelId="{9F75A2D0-E536-4C90-AB71-36486FA143B4}" type="presOf" srcId="{FDC0D90C-F7C9-4A00-83E7-B4FD37EA3825}" destId="{9EBA1333-9977-4BC8-B5E9-F35772391045}" srcOrd="0" destOrd="0" presId="urn:microsoft.com/office/officeart/2009/3/layout/IncreasingArrowsProcess"/>
    <dgm:cxn modelId="{18FC6ED7-DAC8-4A17-92A7-DDA07EF7C7F0}" srcId="{9B4636D9-EACC-4ED5-A46D-024BB4181B0A}" destId="{4A8A57B9-77EA-453E-A3BD-31BDE3765394}" srcOrd="3" destOrd="0" parTransId="{2062EC55-BDCA-4E4F-922A-FEE4C114AD7A}" sibTransId="{5B2F9601-32AE-4FED-ADA2-95DBFB98225C}"/>
    <dgm:cxn modelId="{F9316CD9-81E0-478C-A551-DE920EFAC985}" srcId="{63B80FB9-F51F-4FDE-8FBD-E3E24F76613E}" destId="{F6BB3EF2-34DD-49B5-968C-8E6B2007246C}" srcOrd="0" destOrd="0" parTransId="{6D37C578-C88F-4E21-A817-67E31B122106}" sibTransId="{517CBA6E-4415-4ABB-9791-9EA56F016449}"/>
    <dgm:cxn modelId="{A39969DD-8C49-4359-A5B4-D9F7824594CD}" type="presOf" srcId="{57004E5F-E939-45B4-BA3B-866676229B11}" destId="{D9C22FEA-DEFC-4056-8333-B5A8A02EF690}" srcOrd="0" destOrd="0" presId="urn:microsoft.com/office/officeart/2009/3/layout/IncreasingArrowsProcess"/>
    <dgm:cxn modelId="{84B256FB-93EE-4E02-B88D-E0D62ECE1B39}" srcId="{9B4636D9-EACC-4ED5-A46D-024BB4181B0A}" destId="{9C43B9B7-707C-40BC-A938-0AD45FB0D329}" srcOrd="4" destOrd="0" parTransId="{1A08C391-E563-410B-8C13-077040452B12}" sibTransId="{E0E08A90-A1A6-45B3-B176-19AD23216B47}"/>
    <dgm:cxn modelId="{A11BC3FB-E60C-439F-B236-CE40A7A548F4}" type="presOf" srcId="{ED59E8A1-DD61-4B78-9941-38A2668BB5F2}" destId="{3976150F-C30B-4164-9A25-3373D3AF1DC5}" srcOrd="0" destOrd="0" presId="urn:microsoft.com/office/officeart/2009/3/layout/IncreasingArrowsProcess"/>
    <dgm:cxn modelId="{251C5833-B0A1-498F-B66B-E1D4EF708BA4}" type="presParOf" srcId="{14FA71C1-6454-45DD-84A8-C24736B0FB7B}" destId="{E7A1A790-8DDA-4EBA-8CA2-23530B925625}" srcOrd="0" destOrd="0" presId="urn:microsoft.com/office/officeart/2009/3/layout/IncreasingArrowsProcess"/>
    <dgm:cxn modelId="{585F0653-C1F6-419F-8A0D-3D2B7B14873B}" type="presParOf" srcId="{14FA71C1-6454-45DD-84A8-C24736B0FB7B}" destId="{3976150F-C30B-4164-9A25-3373D3AF1DC5}" srcOrd="1" destOrd="0" presId="urn:microsoft.com/office/officeart/2009/3/layout/IncreasingArrowsProcess"/>
    <dgm:cxn modelId="{3F2F69C1-0D84-4136-B5C9-8586134463A6}" type="presParOf" srcId="{14FA71C1-6454-45DD-84A8-C24736B0FB7B}" destId="{7313062D-5D8D-477E-BBF0-6A34E7FD3B0B}" srcOrd="2" destOrd="0" presId="urn:microsoft.com/office/officeart/2009/3/layout/IncreasingArrowsProcess"/>
    <dgm:cxn modelId="{ABA9BA08-9DBF-411B-AB9F-F11F6C93B3ED}" type="presParOf" srcId="{14FA71C1-6454-45DD-84A8-C24736B0FB7B}" destId="{9EBA1333-9977-4BC8-B5E9-F35772391045}" srcOrd="3" destOrd="0" presId="urn:microsoft.com/office/officeart/2009/3/layout/IncreasingArrowsProcess"/>
    <dgm:cxn modelId="{5EDA02E0-0FB8-401D-9B35-A9A8691BC164}" type="presParOf" srcId="{14FA71C1-6454-45DD-84A8-C24736B0FB7B}" destId="{456E7447-379A-4B5E-94CA-7E3FA85AA1D8}" srcOrd="4" destOrd="0" presId="urn:microsoft.com/office/officeart/2009/3/layout/IncreasingArrowsProcess"/>
    <dgm:cxn modelId="{5B8C3E63-6965-40BE-88A7-A8445985F3F5}" type="presParOf" srcId="{14FA71C1-6454-45DD-84A8-C24736B0FB7B}" destId="{6AFA5D69-3D38-4862-B347-69D9961692AB}" srcOrd="5" destOrd="0" presId="urn:microsoft.com/office/officeart/2009/3/layout/IncreasingArrowsProcess"/>
    <dgm:cxn modelId="{92C1FC85-779B-4255-B091-167D81DE9D8C}" type="presParOf" srcId="{14FA71C1-6454-45DD-84A8-C24736B0FB7B}" destId="{7B80E933-2596-4E91-B74E-BD0567F2E414}" srcOrd="6" destOrd="0" presId="urn:microsoft.com/office/officeart/2009/3/layout/IncreasingArrowsProcess"/>
    <dgm:cxn modelId="{8BBD5E17-5FB6-4384-9565-A3DE5D0BF6E4}" type="presParOf" srcId="{14FA71C1-6454-45DD-84A8-C24736B0FB7B}" destId="{E1CE14C8-3464-4684-82CD-3993E6ED6EA6}" srcOrd="7" destOrd="0" presId="urn:microsoft.com/office/officeart/2009/3/layout/IncreasingArrowsProcess"/>
    <dgm:cxn modelId="{0C6DC6F4-1276-4F36-95B9-571C14C16E04}" type="presParOf" srcId="{14FA71C1-6454-45DD-84A8-C24736B0FB7B}" destId="{665D1DE4-DBF9-461B-A198-05976D2FA231}" srcOrd="8" destOrd="0" presId="urn:microsoft.com/office/officeart/2009/3/layout/IncreasingArrowsProcess"/>
    <dgm:cxn modelId="{19C3BCB8-49A5-4AA5-86C0-8E6C8FC2A607}" type="presParOf" srcId="{14FA71C1-6454-45DD-84A8-C24736B0FB7B}" destId="{D9C22FEA-DEFC-4056-8333-B5A8A02EF690}" srcOrd="9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043646-5B86-4E81-BEE1-9ADE03FC755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008A64C-18CA-49A8-967A-291998F1B70F}">
      <dgm:prSet/>
      <dgm:spPr/>
      <dgm:t>
        <a:bodyPr/>
        <a:lstStyle/>
        <a:p>
          <a:r>
            <a:rPr lang="en-US" dirty="0"/>
            <a:t>Please use a supplemental sheet to include other Practitioners in your call group and hospital and ambulatory surgical centers privileges, (See page 11 of application)</a:t>
          </a:r>
        </a:p>
      </dgm:t>
    </dgm:pt>
    <dgm:pt modelId="{D5E6957D-723C-4DCB-A135-D8D8CA956ACA}" type="parTrans" cxnId="{F3693C0D-59D2-4491-9B42-8F1E24C36B7E}">
      <dgm:prSet/>
      <dgm:spPr/>
      <dgm:t>
        <a:bodyPr/>
        <a:lstStyle/>
        <a:p>
          <a:endParaRPr lang="en-US"/>
        </a:p>
      </dgm:t>
    </dgm:pt>
    <dgm:pt modelId="{7760EBD5-9226-4F75-ACFA-BE3E6E987EBC}" type="sibTrans" cxnId="{F3693C0D-59D2-4491-9B42-8F1E24C36B7E}">
      <dgm:prSet/>
      <dgm:spPr/>
      <dgm:t>
        <a:bodyPr/>
        <a:lstStyle/>
        <a:p>
          <a:endParaRPr lang="en-US"/>
        </a:p>
      </dgm:t>
    </dgm:pt>
    <dgm:pt modelId="{83248E42-9974-40CE-88DA-FCDDDAEE401E}">
      <dgm:prSet/>
      <dgm:spPr/>
      <dgm:t>
        <a:bodyPr/>
        <a:lstStyle/>
        <a:p>
          <a:r>
            <a:rPr lang="en-US" dirty="0"/>
            <a:t>Please use the supplemental  sheet  for additional offices. (See page 10 of application)</a:t>
          </a:r>
        </a:p>
      </dgm:t>
    </dgm:pt>
    <dgm:pt modelId="{A773E6F5-D95F-4A2F-BA73-D0618AEBD036}" type="parTrans" cxnId="{EA257009-E423-4B29-AA1A-98A8C1FEFC43}">
      <dgm:prSet/>
      <dgm:spPr/>
      <dgm:t>
        <a:bodyPr/>
        <a:lstStyle/>
        <a:p>
          <a:endParaRPr lang="en-US"/>
        </a:p>
      </dgm:t>
    </dgm:pt>
    <dgm:pt modelId="{22AAA78B-1EAE-4989-A2C3-393F33D55CFC}" type="sibTrans" cxnId="{EA257009-E423-4B29-AA1A-98A8C1FEFC43}">
      <dgm:prSet/>
      <dgm:spPr/>
      <dgm:t>
        <a:bodyPr/>
        <a:lstStyle/>
        <a:p>
          <a:endParaRPr lang="en-US"/>
        </a:p>
      </dgm:t>
    </dgm:pt>
    <dgm:pt modelId="{D5140391-A53D-4566-85BD-83495339EAE4}">
      <dgm:prSet/>
      <dgm:spPr/>
      <dgm:t>
        <a:bodyPr/>
        <a:lstStyle/>
        <a:p>
          <a:r>
            <a:rPr lang="en-US" dirty="0"/>
            <a:t>Provider Assessment of Cognitive and Physical Disabilities Accommodations must be completed—a separate Assessment for each location. (See pages 4 and 5)</a:t>
          </a:r>
        </a:p>
      </dgm:t>
    </dgm:pt>
    <dgm:pt modelId="{65DF4722-52EB-4149-B222-9DB26EE34321}" type="parTrans" cxnId="{539015A7-AC20-4D78-807B-6B5238F0B6F6}">
      <dgm:prSet/>
      <dgm:spPr/>
      <dgm:t>
        <a:bodyPr/>
        <a:lstStyle/>
        <a:p>
          <a:endParaRPr lang="en-US"/>
        </a:p>
      </dgm:t>
    </dgm:pt>
    <dgm:pt modelId="{EBB14DA0-D2A7-4E8C-ADEA-EC63B3E70AC4}" type="sibTrans" cxnId="{539015A7-AC20-4D78-807B-6B5238F0B6F6}">
      <dgm:prSet/>
      <dgm:spPr/>
      <dgm:t>
        <a:bodyPr/>
        <a:lstStyle/>
        <a:p>
          <a:endParaRPr lang="en-US"/>
        </a:p>
      </dgm:t>
    </dgm:pt>
    <dgm:pt modelId="{61482D46-0E2E-408A-9F22-D5974930D028}">
      <dgm:prSet/>
      <dgm:spPr/>
      <dgm:t>
        <a:bodyPr/>
        <a:lstStyle/>
        <a:p>
          <a:r>
            <a:rPr lang="en-US" dirty="0"/>
            <a:t>One AzAHP form and the required documents are needed regardless of the number of plans you wish to obtain a contract or currently contracted</a:t>
          </a:r>
        </a:p>
      </dgm:t>
    </dgm:pt>
    <dgm:pt modelId="{18C621EB-0528-4E25-892B-605E44EBFC13}" type="parTrans" cxnId="{0E6A07BC-3751-4BD0-94ED-6F8D6D870B84}">
      <dgm:prSet/>
      <dgm:spPr/>
      <dgm:t>
        <a:bodyPr/>
        <a:lstStyle/>
        <a:p>
          <a:endParaRPr lang="en-US"/>
        </a:p>
      </dgm:t>
    </dgm:pt>
    <dgm:pt modelId="{4DA517F8-524D-4CCD-9F79-7E0F9FEC3E79}" type="sibTrans" cxnId="{0E6A07BC-3751-4BD0-94ED-6F8D6D870B84}">
      <dgm:prSet/>
      <dgm:spPr/>
      <dgm:t>
        <a:bodyPr/>
        <a:lstStyle/>
        <a:p>
          <a:endParaRPr lang="en-US"/>
        </a:p>
      </dgm:t>
    </dgm:pt>
    <dgm:pt modelId="{D9D6DF5C-1182-4111-BE85-C2568F0B79F0}" type="pres">
      <dgm:prSet presAssocID="{4F043646-5B86-4E81-BEE1-9ADE03FC755A}" presName="root" presStyleCnt="0">
        <dgm:presLayoutVars>
          <dgm:dir/>
          <dgm:resizeHandles val="exact"/>
        </dgm:presLayoutVars>
      </dgm:prSet>
      <dgm:spPr/>
    </dgm:pt>
    <dgm:pt modelId="{2569CAB4-52E2-4EEA-BB12-D6B26BFFC0BC}" type="pres">
      <dgm:prSet presAssocID="{0008A64C-18CA-49A8-967A-291998F1B70F}" presName="compNode" presStyleCnt="0"/>
      <dgm:spPr/>
    </dgm:pt>
    <dgm:pt modelId="{9162AAFF-3032-4FDB-897D-5E599FB584AA}" type="pres">
      <dgm:prSet presAssocID="{0008A64C-18CA-49A8-967A-291998F1B70F}" presName="bgRect" presStyleLbl="bgShp" presStyleIdx="0" presStyleCnt="4"/>
      <dgm:spPr/>
    </dgm:pt>
    <dgm:pt modelId="{4DC2A0DD-B161-4FE8-87B5-6DECA11B4E63}" type="pres">
      <dgm:prSet presAssocID="{0008A64C-18CA-49A8-967A-291998F1B70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246A176A-CFFB-4297-946C-24DCB6CDBE73}" type="pres">
      <dgm:prSet presAssocID="{0008A64C-18CA-49A8-967A-291998F1B70F}" presName="spaceRect" presStyleCnt="0"/>
      <dgm:spPr/>
    </dgm:pt>
    <dgm:pt modelId="{61271747-9D6B-4E26-8EA8-F51C21E14DC3}" type="pres">
      <dgm:prSet presAssocID="{0008A64C-18CA-49A8-967A-291998F1B70F}" presName="parTx" presStyleLbl="revTx" presStyleIdx="0" presStyleCnt="4">
        <dgm:presLayoutVars>
          <dgm:chMax val="0"/>
          <dgm:chPref val="0"/>
        </dgm:presLayoutVars>
      </dgm:prSet>
      <dgm:spPr/>
    </dgm:pt>
    <dgm:pt modelId="{062B0BEE-F9CC-4407-A708-EFE9A41302D5}" type="pres">
      <dgm:prSet presAssocID="{7760EBD5-9226-4F75-ACFA-BE3E6E987EBC}" presName="sibTrans" presStyleCnt="0"/>
      <dgm:spPr/>
    </dgm:pt>
    <dgm:pt modelId="{D3A38611-BB1C-4F06-AF1E-D47C41C7C31F}" type="pres">
      <dgm:prSet presAssocID="{83248E42-9974-40CE-88DA-FCDDDAEE401E}" presName="compNode" presStyleCnt="0"/>
      <dgm:spPr/>
    </dgm:pt>
    <dgm:pt modelId="{E919E296-2077-49A5-AAEA-3A878825DB82}" type="pres">
      <dgm:prSet presAssocID="{83248E42-9974-40CE-88DA-FCDDDAEE401E}" presName="bgRect" presStyleLbl="bgShp" presStyleIdx="1" presStyleCnt="4" custLinFactNeighborX="8828" custLinFactNeighborY="-3108"/>
      <dgm:spPr/>
    </dgm:pt>
    <dgm:pt modelId="{8220940A-D835-4BA9-B1DB-39BE6E5507CD}" type="pres">
      <dgm:prSet presAssocID="{83248E42-9974-40CE-88DA-FCDDDAEE401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"/>
        </a:ext>
      </dgm:extLst>
    </dgm:pt>
    <dgm:pt modelId="{16557202-AABB-4311-A264-D5A78EC275E5}" type="pres">
      <dgm:prSet presAssocID="{83248E42-9974-40CE-88DA-FCDDDAEE401E}" presName="spaceRect" presStyleCnt="0"/>
      <dgm:spPr/>
    </dgm:pt>
    <dgm:pt modelId="{FE0DC6E7-4488-4EE1-9FB9-10DDDA5DE4D9}" type="pres">
      <dgm:prSet presAssocID="{83248E42-9974-40CE-88DA-FCDDDAEE401E}" presName="parTx" presStyleLbl="revTx" presStyleIdx="1" presStyleCnt="4">
        <dgm:presLayoutVars>
          <dgm:chMax val="0"/>
          <dgm:chPref val="0"/>
        </dgm:presLayoutVars>
      </dgm:prSet>
      <dgm:spPr/>
    </dgm:pt>
    <dgm:pt modelId="{35EFDDF5-39AB-42FE-AE1E-A3738295F4A0}" type="pres">
      <dgm:prSet presAssocID="{22AAA78B-1EAE-4989-A2C3-393F33D55CFC}" presName="sibTrans" presStyleCnt="0"/>
      <dgm:spPr/>
    </dgm:pt>
    <dgm:pt modelId="{527B80DB-EFF9-4094-9DCC-0345D37BE354}" type="pres">
      <dgm:prSet presAssocID="{D5140391-A53D-4566-85BD-83495339EAE4}" presName="compNode" presStyleCnt="0"/>
      <dgm:spPr/>
    </dgm:pt>
    <dgm:pt modelId="{7AE3074B-CC93-438E-880D-467CD57BFE5F}" type="pres">
      <dgm:prSet presAssocID="{D5140391-A53D-4566-85BD-83495339EAE4}" presName="bgRect" presStyleLbl="bgShp" presStyleIdx="2" presStyleCnt="4"/>
      <dgm:spPr/>
    </dgm:pt>
    <dgm:pt modelId="{C666B13D-9E89-4FCC-84E5-A1056FD15BB6}" type="pres">
      <dgm:prSet presAssocID="{D5140391-A53D-4566-85BD-83495339EAE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heelchair Access"/>
        </a:ext>
      </dgm:extLst>
    </dgm:pt>
    <dgm:pt modelId="{B9949DDB-2AA3-41FA-8EAC-83DE2D81DE4E}" type="pres">
      <dgm:prSet presAssocID="{D5140391-A53D-4566-85BD-83495339EAE4}" presName="spaceRect" presStyleCnt="0"/>
      <dgm:spPr/>
    </dgm:pt>
    <dgm:pt modelId="{2F45C7EC-D2EB-4152-AD1D-BAAB9E22802F}" type="pres">
      <dgm:prSet presAssocID="{D5140391-A53D-4566-85BD-83495339EAE4}" presName="parTx" presStyleLbl="revTx" presStyleIdx="2" presStyleCnt="4">
        <dgm:presLayoutVars>
          <dgm:chMax val="0"/>
          <dgm:chPref val="0"/>
        </dgm:presLayoutVars>
      </dgm:prSet>
      <dgm:spPr/>
    </dgm:pt>
    <dgm:pt modelId="{D807A767-DDFA-44C4-A82F-4C850D3A9002}" type="pres">
      <dgm:prSet presAssocID="{EBB14DA0-D2A7-4E8C-ADEA-EC63B3E70AC4}" presName="sibTrans" presStyleCnt="0"/>
      <dgm:spPr/>
    </dgm:pt>
    <dgm:pt modelId="{A42AB179-B266-472F-8927-05098DF39C3B}" type="pres">
      <dgm:prSet presAssocID="{61482D46-0E2E-408A-9F22-D5974930D028}" presName="compNode" presStyleCnt="0"/>
      <dgm:spPr/>
    </dgm:pt>
    <dgm:pt modelId="{1C94B4FC-C03E-4B5B-B9D0-CC39C677CBED}" type="pres">
      <dgm:prSet presAssocID="{61482D46-0E2E-408A-9F22-D5974930D028}" presName="bgRect" presStyleLbl="bgShp" presStyleIdx="3" presStyleCnt="4"/>
      <dgm:spPr/>
    </dgm:pt>
    <dgm:pt modelId="{44BDAF5C-A475-46C1-8A52-D574C34CDA9B}" type="pres">
      <dgm:prSet presAssocID="{61482D46-0E2E-408A-9F22-D5974930D02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CF7BE5DD-41FD-4E1C-A0C7-B96F621AFE92}" type="pres">
      <dgm:prSet presAssocID="{61482D46-0E2E-408A-9F22-D5974930D028}" presName="spaceRect" presStyleCnt="0"/>
      <dgm:spPr/>
    </dgm:pt>
    <dgm:pt modelId="{F45B477A-0238-4383-8FF9-F7C22EBBFD99}" type="pres">
      <dgm:prSet presAssocID="{61482D46-0E2E-408A-9F22-D5974930D02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EA257009-E423-4B29-AA1A-98A8C1FEFC43}" srcId="{4F043646-5B86-4E81-BEE1-9ADE03FC755A}" destId="{83248E42-9974-40CE-88DA-FCDDDAEE401E}" srcOrd="1" destOrd="0" parTransId="{A773E6F5-D95F-4A2F-BA73-D0618AEBD036}" sibTransId="{22AAA78B-1EAE-4989-A2C3-393F33D55CFC}"/>
    <dgm:cxn modelId="{F3693C0D-59D2-4491-9B42-8F1E24C36B7E}" srcId="{4F043646-5B86-4E81-BEE1-9ADE03FC755A}" destId="{0008A64C-18CA-49A8-967A-291998F1B70F}" srcOrd="0" destOrd="0" parTransId="{D5E6957D-723C-4DCB-A135-D8D8CA956ACA}" sibTransId="{7760EBD5-9226-4F75-ACFA-BE3E6E987EBC}"/>
    <dgm:cxn modelId="{6710CA66-8F23-40C2-800C-CC5A421F2AF5}" type="presOf" srcId="{D5140391-A53D-4566-85BD-83495339EAE4}" destId="{2F45C7EC-D2EB-4152-AD1D-BAAB9E22802F}" srcOrd="0" destOrd="0" presId="urn:microsoft.com/office/officeart/2018/2/layout/IconVerticalSolidList"/>
    <dgm:cxn modelId="{0F267177-71D1-4C07-B229-1D7B0D72F9CA}" type="presOf" srcId="{61482D46-0E2E-408A-9F22-D5974930D028}" destId="{F45B477A-0238-4383-8FF9-F7C22EBBFD99}" srcOrd="0" destOrd="0" presId="urn:microsoft.com/office/officeart/2018/2/layout/IconVerticalSolidList"/>
    <dgm:cxn modelId="{C607E37C-CE1E-4898-8810-266087E5D395}" type="presOf" srcId="{83248E42-9974-40CE-88DA-FCDDDAEE401E}" destId="{FE0DC6E7-4488-4EE1-9FB9-10DDDA5DE4D9}" srcOrd="0" destOrd="0" presId="urn:microsoft.com/office/officeart/2018/2/layout/IconVerticalSolidList"/>
    <dgm:cxn modelId="{B2E3E988-ABFF-46A4-BF2F-DFF927BEA54E}" type="presOf" srcId="{0008A64C-18CA-49A8-967A-291998F1B70F}" destId="{61271747-9D6B-4E26-8EA8-F51C21E14DC3}" srcOrd="0" destOrd="0" presId="urn:microsoft.com/office/officeart/2018/2/layout/IconVerticalSolidList"/>
    <dgm:cxn modelId="{539015A7-AC20-4D78-807B-6B5238F0B6F6}" srcId="{4F043646-5B86-4E81-BEE1-9ADE03FC755A}" destId="{D5140391-A53D-4566-85BD-83495339EAE4}" srcOrd="2" destOrd="0" parTransId="{65DF4722-52EB-4149-B222-9DB26EE34321}" sibTransId="{EBB14DA0-D2A7-4E8C-ADEA-EC63B3E70AC4}"/>
    <dgm:cxn modelId="{0E6A07BC-3751-4BD0-94ED-6F8D6D870B84}" srcId="{4F043646-5B86-4E81-BEE1-9ADE03FC755A}" destId="{61482D46-0E2E-408A-9F22-D5974930D028}" srcOrd="3" destOrd="0" parTransId="{18C621EB-0528-4E25-892B-605E44EBFC13}" sibTransId="{4DA517F8-524D-4CCD-9F79-7E0F9FEC3E79}"/>
    <dgm:cxn modelId="{EE4EF1E8-74F9-43C1-92C3-C3CD40715A34}" type="presOf" srcId="{4F043646-5B86-4E81-BEE1-9ADE03FC755A}" destId="{D9D6DF5C-1182-4111-BE85-C2568F0B79F0}" srcOrd="0" destOrd="0" presId="urn:microsoft.com/office/officeart/2018/2/layout/IconVerticalSolidList"/>
    <dgm:cxn modelId="{44F1697A-32B4-4EA4-B02B-169CF7F7B3E6}" type="presParOf" srcId="{D9D6DF5C-1182-4111-BE85-C2568F0B79F0}" destId="{2569CAB4-52E2-4EEA-BB12-D6B26BFFC0BC}" srcOrd="0" destOrd="0" presId="urn:microsoft.com/office/officeart/2018/2/layout/IconVerticalSolidList"/>
    <dgm:cxn modelId="{C5C76C0D-F4A0-4DEB-A48F-4CC82B526C48}" type="presParOf" srcId="{2569CAB4-52E2-4EEA-BB12-D6B26BFFC0BC}" destId="{9162AAFF-3032-4FDB-897D-5E599FB584AA}" srcOrd="0" destOrd="0" presId="urn:microsoft.com/office/officeart/2018/2/layout/IconVerticalSolidList"/>
    <dgm:cxn modelId="{8DE638DD-7BEA-4D72-B488-B0DB08513053}" type="presParOf" srcId="{2569CAB4-52E2-4EEA-BB12-D6B26BFFC0BC}" destId="{4DC2A0DD-B161-4FE8-87B5-6DECA11B4E63}" srcOrd="1" destOrd="0" presId="urn:microsoft.com/office/officeart/2018/2/layout/IconVerticalSolidList"/>
    <dgm:cxn modelId="{E2F96523-5276-4F4A-AE3C-B7CC1C56298C}" type="presParOf" srcId="{2569CAB4-52E2-4EEA-BB12-D6B26BFFC0BC}" destId="{246A176A-CFFB-4297-946C-24DCB6CDBE73}" srcOrd="2" destOrd="0" presId="urn:microsoft.com/office/officeart/2018/2/layout/IconVerticalSolidList"/>
    <dgm:cxn modelId="{DA5C775E-4F3F-4F89-874B-673589D6FA35}" type="presParOf" srcId="{2569CAB4-52E2-4EEA-BB12-D6B26BFFC0BC}" destId="{61271747-9D6B-4E26-8EA8-F51C21E14DC3}" srcOrd="3" destOrd="0" presId="urn:microsoft.com/office/officeart/2018/2/layout/IconVerticalSolidList"/>
    <dgm:cxn modelId="{4CD90738-F8F7-4DE6-BB7C-C52CE8920967}" type="presParOf" srcId="{D9D6DF5C-1182-4111-BE85-C2568F0B79F0}" destId="{062B0BEE-F9CC-4407-A708-EFE9A41302D5}" srcOrd="1" destOrd="0" presId="urn:microsoft.com/office/officeart/2018/2/layout/IconVerticalSolidList"/>
    <dgm:cxn modelId="{2C71520D-3805-4ED1-B403-30A7B2DE347D}" type="presParOf" srcId="{D9D6DF5C-1182-4111-BE85-C2568F0B79F0}" destId="{D3A38611-BB1C-4F06-AF1E-D47C41C7C31F}" srcOrd="2" destOrd="0" presId="urn:microsoft.com/office/officeart/2018/2/layout/IconVerticalSolidList"/>
    <dgm:cxn modelId="{9CE63A4A-38B5-4B06-977E-775A58EA7AA7}" type="presParOf" srcId="{D3A38611-BB1C-4F06-AF1E-D47C41C7C31F}" destId="{E919E296-2077-49A5-AAEA-3A878825DB82}" srcOrd="0" destOrd="0" presId="urn:microsoft.com/office/officeart/2018/2/layout/IconVerticalSolidList"/>
    <dgm:cxn modelId="{2B3010E1-E38B-4AAA-B948-66CE247ECCA9}" type="presParOf" srcId="{D3A38611-BB1C-4F06-AF1E-D47C41C7C31F}" destId="{8220940A-D835-4BA9-B1DB-39BE6E5507CD}" srcOrd="1" destOrd="0" presId="urn:microsoft.com/office/officeart/2018/2/layout/IconVerticalSolidList"/>
    <dgm:cxn modelId="{3214D81E-D5E6-497F-BDA3-D93AF2693DFD}" type="presParOf" srcId="{D3A38611-BB1C-4F06-AF1E-D47C41C7C31F}" destId="{16557202-AABB-4311-A264-D5A78EC275E5}" srcOrd="2" destOrd="0" presId="urn:microsoft.com/office/officeart/2018/2/layout/IconVerticalSolidList"/>
    <dgm:cxn modelId="{05C6DCB4-39B1-42A6-AB42-A5C2A848CDD3}" type="presParOf" srcId="{D3A38611-BB1C-4F06-AF1E-D47C41C7C31F}" destId="{FE0DC6E7-4488-4EE1-9FB9-10DDDA5DE4D9}" srcOrd="3" destOrd="0" presId="urn:microsoft.com/office/officeart/2018/2/layout/IconVerticalSolidList"/>
    <dgm:cxn modelId="{CD047406-C25D-44B2-8568-DADA1ADBF799}" type="presParOf" srcId="{D9D6DF5C-1182-4111-BE85-C2568F0B79F0}" destId="{35EFDDF5-39AB-42FE-AE1E-A3738295F4A0}" srcOrd="3" destOrd="0" presId="urn:microsoft.com/office/officeart/2018/2/layout/IconVerticalSolidList"/>
    <dgm:cxn modelId="{3A7823A1-BA4E-41B1-B9D3-E8DB17255A7F}" type="presParOf" srcId="{D9D6DF5C-1182-4111-BE85-C2568F0B79F0}" destId="{527B80DB-EFF9-4094-9DCC-0345D37BE354}" srcOrd="4" destOrd="0" presId="urn:microsoft.com/office/officeart/2018/2/layout/IconVerticalSolidList"/>
    <dgm:cxn modelId="{21F61021-5806-43E4-B51C-CCCF49A15815}" type="presParOf" srcId="{527B80DB-EFF9-4094-9DCC-0345D37BE354}" destId="{7AE3074B-CC93-438E-880D-467CD57BFE5F}" srcOrd="0" destOrd="0" presId="urn:microsoft.com/office/officeart/2018/2/layout/IconVerticalSolidList"/>
    <dgm:cxn modelId="{EF5B5D7E-FE2A-4825-BC8C-2367113DA07C}" type="presParOf" srcId="{527B80DB-EFF9-4094-9DCC-0345D37BE354}" destId="{C666B13D-9E89-4FCC-84E5-A1056FD15BB6}" srcOrd="1" destOrd="0" presId="urn:microsoft.com/office/officeart/2018/2/layout/IconVerticalSolidList"/>
    <dgm:cxn modelId="{49CEF3B8-0B38-4870-9EE4-A70588A182E3}" type="presParOf" srcId="{527B80DB-EFF9-4094-9DCC-0345D37BE354}" destId="{B9949DDB-2AA3-41FA-8EAC-83DE2D81DE4E}" srcOrd="2" destOrd="0" presId="urn:microsoft.com/office/officeart/2018/2/layout/IconVerticalSolidList"/>
    <dgm:cxn modelId="{9A1D0073-39C4-452F-83D8-92E39936CB5A}" type="presParOf" srcId="{527B80DB-EFF9-4094-9DCC-0345D37BE354}" destId="{2F45C7EC-D2EB-4152-AD1D-BAAB9E22802F}" srcOrd="3" destOrd="0" presId="urn:microsoft.com/office/officeart/2018/2/layout/IconVerticalSolidList"/>
    <dgm:cxn modelId="{9C5C068C-90C1-427B-97FB-54C331E5A9E0}" type="presParOf" srcId="{D9D6DF5C-1182-4111-BE85-C2568F0B79F0}" destId="{D807A767-DDFA-44C4-A82F-4C850D3A9002}" srcOrd="5" destOrd="0" presId="urn:microsoft.com/office/officeart/2018/2/layout/IconVerticalSolidList"/>
    <dgm:cxn modelId="{B9EF0C36-E2D0-4877-A9EE-FB46DDC73CB1}" type="presParOf" srcId="{D9D6DF5C-1182-4111-BE85-C2568F0B79F0}" destId="{A42AB179-B266-472F-8927-05098DF39C3B}" srcOrd="6" destOrd="0" presId="urn:microsoft.com/office/officeart/2018/2/layout/IconVerticalSolidList"/>
    <dgm:cxn modelId="{B8A3ABC5-76EE-4F31-B8DD-5B704DF1B130}" type="presParOf" srcId="{A42AB179-B266-472F-8927-05098DF39C3B}" destId="{1C94B4FC-C03E-4B5B-B9D0-CC39C677CBED}" srcOrd="0" destOrd="0" presId="urn:microsoft.com/office/officeart/2018/2/layout/IconVerticalSolidList"/>
    <dgm:cxn modelId="{A378CDA7-EAE1-4207-8E11-4C772940A2BD}" type="presParOf" srcId="{A42AB179-B266-472F-8927-05098DF39C3B}" destId="{44BDAF5C-A475-46C1-8A52-D574C34CDA9B}" srcOrd="1" destOrd="0" presId="urn:microsoft.com/office/officeart/2018/2/layout/IconVerticalSolidList"/>
    <dgm:cxn modelId="{21255994-7DBD-40C3-A80C-14B9B0D6DDE3}" type="presParOf" srcId="{A42AB179-B266-472F-8927-05098DF39C3B}" destId="{CF7BE5DD-41FD-4E1C-A0C7-B96F621AFE92}" srcOrd="2" destOrd="0" presId="urn:microsoft.com/office/officeart/2018/2/layout/IconVerticalSolidList"/>
    <dgm:cxn modelId="{3253A06A-BB0A-4689-8806-444360E3ECE7}" type="presParOf" srcId="{A42AB179-B266-472F-8927-05098DF39C3B}" destId="{F45B477A-0238-4383-8FF9-F7C22EBBFD9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1A790-8DDA-4EBA-8CA2-23530B925625}">
      <dsp:nvSpPr>
        <dsp:cNvPr id="0" name=""/>
        <dsp:cNvSpPr/>
      </dsp:nvSpPr>
      <dsp:spPr>
        <a:xfrm>
          <a:off x="86503" y="859977"/>
          <a:ext cx="7863915" cy="114363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15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Read</a:t>
          </a:r>
        </a:p>
      </dsp:txBody>
      <dsp:txXfrm>
        <a:off x="86503" y="1145885"/>
        <a:ext cx="7578007" cy="571817"/>
      </dsp:txXfrm>
    </dsp:sp>
    <dsp:sp modelId="{3976150F-C30B-4164-9A25-3373D3AF1DC5}">
      <dsp:nvSpPr>
        <dsp:cNvPr id="0" name=""/>
        <dsp:cNvSpPr/>
      </dsp:nvSpPr>
      <dsp:spPr>
        <a:xfrm>
          <a:off x="86503" y="1740408"/>
          <a:ext cx="1453408" cy="20998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Read through the document to prepare properly</a:t>
          </a:r>
        </a:p>
      </dsp:txBody>
      <dsp:txXfrm>
        <a:off x="86503" y="1740408"/>
        <a:ext cx="1453408" cy="2099895"/>
      </dsp:txXfrm>
    </dsp:sp>
    <dsp:sp modelId="{7313062D-5D8D-477E-BBF0-6A34E7FD3B0B}">
      <dsp:nvSpPr>
        <dsp:cNvPr id="0" name=""/>
        <dsp:cNvSpPr/>
      </dsp:nvSpPr>
      <dsp:spPr>
        <a:xfrm>
          <a:off x="1539754" y="1241336"/>
          <a:ext cx="6410664" cy="114363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15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Follow</a:t>
          </a:r>
        </a:p>
      </dsp:txBody>
      <dsp:txXfrm>
        <a:off x="1539754" y="1527244"/>
        <a:ext cx="6124756" cy="571817"/>
      </dsp:txXfrm>
    </dsp:sp>
    <dsp:sp modelId="{9EBA1333-9977-4BC8-B5E9-F35772391045}">
      <dsp:nvSpPr>
        <dsp:cNvPr id="0" name=""/>
        <dsp:cNvSpPr/>
      </dsp:nvSpPr>
      <dsp:spPr>
        <a:xfrm>
          <a:off x="1539754" y="2121766"/>
          <a:ext cx="1453408" cy="20998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Follow the instructions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Ask questions of any plan</a:t>
          </a:r>
        </a:p>
      </dsp:txBody>
      <dsp:txXfrm>
        <a:off x="1539754" y="2121766"/>
        <a:ext cx="1453408" cy="2099895"/>
      </dsp:txXfrm>
    </dsp:sp>
    <dsp:sp modelId="{456E7447-379A-4B5E-94CA-7E3FA85AA1D8}">
      <dsp:nvSpPr>
        <dsp:cNvPr id="0" name=""/>
        <dsp:cNvSpPr/>
      </dsp:nvSpPr>
      <dsp:spPr>
        <a:xfrm>
          <a:off x="2993006" y="1622694"/>
          <a:ext cx="4957412" cy="114363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15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Complete</a:t>
          </a:r>
        </a:p>
      </dsp:txBody>
      <dsp:txXfrm>
        <a:off x="2993006" y="1908602"/>
        <a:ext cx="4671504" cy="571817"/>
      </dsp:txXfrm>
    </dsp:sp>
    <dsp:sp modelId="{6AFA5D69-3D38-4862-B347-69D9961692AB}">
      <dsp:nvSpPr>
        <dsp:cNvPr id="0" name=""/>
        <dsp:cNvSpPr/>
      </dsp:nvSpPr>
      <dsp:spPr>
        <a:xfrm>
          <a:off x="2993006" y="2503125"/>
          <a:ext cx="1453408" cy="20998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Complete the form in its entirety 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000" kern="1200" dirty="0"/>
            <a:t>Leave no blank spaces</a:t>
          </a:r>
        </a:p>
        <a:p>
          <a:pPr marL="0" lvl="0" indent="0" algn="l" defTabSz="622300"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Use NA in any space that doesn’t apply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993006" y="2503125"/>
        <a:ext cx="1453408" cy="2099895"/>
      </dsp:txXfrm>
    </dsp:sp>
    <dsp:sp modelId="{7B80E933-2596-4E91-B74E-BD0567F2E414}">
      <dsp:nvSpPr>
        <dsp:cNvPr id="0" name=""/>
        <dsp:cNvSpPr/>
      </dsp:nvSpPr>
      <dsp:spPr>
        <a:xfrm>
          <a:off x="4447044" y="2004052"/>
          <a:ext cx="3503374" cy="114363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15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Ensure</a:t>
          </a:r>
        </a:p>
      </dsp:txBody>
      <dsp:txXfrm>
        <a:off x="4447044" y="2289960"/>
        <a:ext cx="3217466" cy="571817"/>
      </dsp:txXfrm>
    </dsp:sp>
    <dsp:sp modelId="{E1CE14C8-3464-4684-82CD-3993E6ED6EA6}">
      <dsp:nvSpPr>
        <dsp:cNvPr id="0" name=""/>
        <dsp:cNvSpPr/>
      </dsp:nvSpPr>
      <dsp:spPr>
        <a:xfrm>
          <a:off x="4447044" y="2884483"/>
          <a:ext cx="1453408" cy="209989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Ensure your CAQH application and attestation is up to date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For more information, please see session #5  CAQH session</a:t>
          </a:r>
        </a:p>
      </dsp:txBody>
      <dsp:txXfrm>
        <a:off x="4447044" y="2884483"/>
        <a:ext cx="1453408" cy="2099895"/>
      </dsp:txXfrm>
    </dsp:sp>
    <dsp:sp modelId="{665D1DE4-DBF9-461B-A198-05976D2FA231}">
      <dsp:nvSpPr>
        <dsp:cNvPr id="0" name=""/>
        <dsp:cNvSpPr/>
      </dsp:nvSpPr>
      <dsp:spPr>
        <a:xfrm>
          <a:off x="5900296" y="2385411"/>
          <a:ext cx="2050122" cy="114363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254000" bIns="181552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Submit</a:t>
          </a:r>
        </a:p>
      </dsp:txBody>
      <dsp:txXfrm>
        <a:off x="5900296" y="2671319"/>
        <a:ext cx="1764214" cy="571817"/>
      </dsp:txXfrm>
    </dsp:sp>
    <dsp:sp modelId="{D9C22FEA-DEFC-4056-8333-B5A8A02EF690}">
      <dsp:nvSpPr>
        <dsp:cNvPr id="0" name=""/>
        <dsp:cNvSpPr/>
      </dsp:nvSpPr>
      <dsp:spPr>
        <a:xfrm>
          <a:off x="5900296" y="3039903"/>
          <a:ext cx="1453408" cy="25517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Submit the form with all applicable documents to all health plans you wish to obtain a contract or are currently contracted </a:t>
          </a:r>
        </a:p>
      </dsp:txBody>
      <dsp:txXfrm>
        <a:off x="5900296" y="3039903"/>
        <a:ext cx="1453408" cy="25517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62AAFF-3032-4FDB-897D-5E599FB584AA}">
      <dsp:nvSpPr>
        <dsp:cNvPr id="0" name=""/>
        <dsp:cNvSpPr/>
      </dsp:nvSpPr>
      <dsp:spPr>
        <a:xfrm>
          <a:off x="0" y="2185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2A0DD-B161-4FE8-87B5-6DECA11B4E63}">
      <dsp:nvSpPr>
        <dsp:cNvPr id="0" name=""/>
        <dsp:cNvSpPr/>
      </dsp:nvSpPr>
      <dsp:spPr>
        <a:xfrm>
          <a:off x="335004" y="251362"/>
          <a:ext cx="609099" cy="6090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271747-9D6B-4E26-8EA8-F51C21E14DC3}">
      <dsp:nvSpPr>
        <dsp:cNvPr id="0" name=""/>
        <dsp:cNvSpPr/>
      </dsp:nvSpPr>
      <dsp:spPr>
        <a:xfrm>
          <a:off x="1279109" y="2185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Please use a supplemental sheet to include other Practitioners in your call group and hospital and ambulatory surgical centers privileges, (See page 11 of application)</a:t>
          </a:r>
        </a:p>
      </dsp:txBody>
      <dsp:txXfrm>
        <a:off x="1279109" y="2185"/>
        <a:ext cx="5553102" cy="1107454"/>
      </dsp:txXfrm>
    </dsp:sp>
    <dsp:sp modelId="{E919E296-2077-49A5-AAEA-3A878825DB82}">
      <dsp:nvSpPr>
        <dsp:cNvPr id="0" name=""/>
        <dsp:cNvSpPr/>
      </dsp:nvSpPr>
      <dsp:spPr>
        <a:xfrm>
          <a:off x="0" y="1352083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0940A-D835-4BA9-B1DB-39BE6E5507CD}">
      <dsp:nvSpPr>
        <dsp:cNvPr id="0" name=""/>
        <dsp:cNvSpPr/>
      </dsp:nvSpPr>
      <dsp:spPr>
        <a:xfrm>
          <a:off x="335004" y="1635680"/>
          <a:ext cx="609099" cy="6090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DC6E7-4488-4EE1-9FB9-10DDDA5DE4D9}">
      <dsp:nvSpPr>
        <dsp:cNvPr id="0" name=""/>
        <dsp:cNvSpPr/>
      </dsp:nvSpPr>
      <dsp:spPr>
        <a:xfrm>
          <a:off x="1279109" y="1386503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Please use the supplemental  sheet  for additional offices. (See page 10 of application)</a:t>
          </a:r>
        </a:p>
      </dsp:txBody>
      <dsp:txXfrm>
        <a:off x="1279109" y="1386503"/>
        <a:ext cx="5553102" cy="1107454"/>
      </dsp:txXfrm>
    </dsp:sp>
    <dsp:sp modelId="{7AE3074B-CC93-438E-880D-467CD57BFE5F}">
      <dsp:nvSpPr>
        <dsp:cNvPr id="0" name=""/>
        <dsp:cNvSpPr/>
      </dsp:nvSpPr>
      <dsp:spPr>
        <a:xfrm>
          <a:off x="0" y="2770821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6B13D-9E89-4FCC-84E5-A1056FD15BB6}">
      <dsp:nvSpPr>
        <dsp:cNvPr id="0" name=""/>
        <dsp:cNvSpPr/>
      </dsp:nvSpPr>
      <dsp:spPr>
        <a:xfrm>
          <a:off x="335004" y="3019998"/>
          <a:ext cx="609099" cy="6090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5C7EC-D2EB-4152-AD1D-BAAB9E22802F}">
      <dsp:nvSpPr>
        <dsp:cNvPr id="0" name=""/>
        <dsp:cNvSpPr/>
      </dsp:nvSpPr>
      <dsp:spPr>
        <a:xfrm>
          <a:off x="1279109" y="2770821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Provider Assessment of Cognitive and Physical Disabilities Accommodations must be completed—a separate Assessment for each location. (See pages 4 and 5)</a:t>
          </a:r>
        </a:p>
      </dsp:txBody>
      <dsp:txXfrm>
        <a:off x="1279109" y="2770821"/>
        <a:ext cx="5553102" cy="1107454"/>
      </dsp:txXfrm>
    </dsp:sp>
    <dsp:sp modelId="{1C94B4FC-C03E-4B5B-B9D0-CC39C677CBED}">
      <dsp:nvSpPr>
        <dsp:cNvPr id="0" name=""/>
        <dsp:cNvSpPr/>
      </dsp:nvSpPr>
      <dsp:spPr>
        <a:xfrm>
          <a:off x="0" y="4155139"/>
          <a:ext cx="6832212" cy="11074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DAF5C-A475-46C1-8A52-D574C34CDA9B}">
      <dsp:nvSpPr>
        <dsp:cNvPr id="0" name=""/>
        <dsp:cNvSpPr/>
      </dsp:nvSpPr>
      <dsp:spPr>
        <a:xfrm>
          <a:off x="335004" y="4404316"/>
          <a:ext cx="609099" cy="6090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B477A-0238-4383-8FF9-F7C22EBBFD99}">
      <dsp:nvSpPr>
        <dsp:cNvPr id="0" name=""/>
        <dsp:cNvSpPr/>
      </dsp:nvSpPr>
      <dsp:spPr>
        <a:xfrm>
          <a:off x="1279109" y="4155139"/>
          <a:ext cx="5553102" cy="1107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206" tIns="117206" rIns="117206" bIns="117206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One AzAHP form and the required documents are needed regardless of the number of plans you wish to obtain a contract or currently contracted</a:t>
          </a:r>
        </a:p>
      </dsp:txBody>
      <dsp:txXfrm>
        <a:off x="1279109" y="4155139"/>
        <a:ext cx="5553102" cy="1107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MSIPCMContentMarking" descr="{&quot;HashCode&quot;:-356254672,&quot;Placement&quot;:&quot;Footer&quot;}">
            <a:extLst>
              <a:ext uri="{FF2B5EF4-FFF2-40B4-BE49-F238E27FC236}">
                <a16:creationId xmlns:a16="http://schemas.microsoft.com/office/drawing/2014/main" id="{A34AC8A4-6C96-4ADC-B230-EFB20D4B5580}"/>
              </a:ext>
            </a:extLst>
          </p:cNvPr>
          <p:cNvSpPr txBox="1"/>
          <p:nvPr userDrawn="1"/>
        </p:nvSpPr>
        <p:spPr>
          <a:xfrm>
            <a:off x="0" y="6629836"/>
            <a:ext cx="709159" cy="228163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414141"/>
                </a:solidFill>
                <a:latin typeface="Calibri" panose="020F0502020204030204" pitchFamily="34" charset="0"/>
              </a:rPr>
              <a:t>Proprietary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sv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22.tmp"/><Relationship Id="rId9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5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6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7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hyperlink" Target="http://www.azahp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4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sv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0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0">
            <a:extLst>
              <a:ext uri="{FF2B5EF4-FFF2-40B4-BE49-F238E27FC236}">
                <a16:creationId xmlns:a16="http://schemas.microsoft.com/office/drawing/2014/main" id="{513EBF72-EDB5-4278-94B8-34AAC2FA6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12">
            <a:extLst>
              <a:ext uri="{FF2B5EF4-FFF2-40B4-BE49-F238E27FC236}">
                <a16:creationId xmlns:a16="http://schemas.microsoft.com/office/drawing/2014/main" id="{DBD486FF-4365-499B-AFF7-0F07549D9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047" y="935646"/>
            <a:ext cx="4851190" cy="496801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14">
            <a:extLst>
              <a:ext uri="{FF2B5EF4-FFF2-40B4-BE49-F238E27FC236}">
                <a16:creationId xmlns:a16="http://schemas.microsoft.com/office/drawing/2014/main" id="{6CB731FB-FF3E-4D53-9E6A-67C4DAD74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87364" y="228600"/>
            <a:ext cx="2851523" cy="6638625"/>
            <a:chOff x="2487613" y="285750"/>
            <a:chExt cx="2428875" cy="5654676"/>
          </a:xfrm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76669B2-AA72-48F0-BE02-E23B19922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7EF4251-A868-4B47-8099-154550F04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89C3DFC-191F-40B9-93AF-2E59D5126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F0B594F9-A7B5-471C-BFBE-74E9F7387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62B3703-0AD3-4477-ACE3-9792DB070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FC61811-5AD7-40A8-9E5C-80020778D8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EACC779-3664-47DA-AF86-A2D8EF93A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BF9F040E-FE57-4AD6-8CBF-357962246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BBEC815-1ED3-430D-B771-4CFC3952F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E076923D-B0A5-40D9-BE13-91C93F1E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CA2364B-42C8-4755-9072-E60C43561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D01B42BD-FD31-49A1-A45A-C98410BC8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79CD01-D829-46FC-843C-D4F80BD91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4579" y="-786"/>
            <a:ext cx="2356675" cy="6854040"/>
            <a:chOff x="6627813" y="194833"/>
            <a:chExt cx="1952625" cy="5678918"/>
          </a:xfrm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52D6E81-1EBB-4132-B5B0-556E4A35F1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BE7131A3-1888-4927-B822-590D34151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024990C0-6285-4C3B-A5B5-B6AC37098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D262A308-5E13-40AA-AA87-D105F5533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F7DF2F8A-7C9D-4727-A7D6-C74AF4792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93DA702E-EE7A-4584-9847-803FDCDB1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AF7E021C-0B5A-4035-8A00-029A52847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CE46A368-BBD8-41CC-B450-E298BE02D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A99CD41F-58F2-4092-9F39-26AE634EC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D368702B-EDA4-4EB6-A760-C68F022DA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2FB0ECE4-08DF-4876-8CC9-7EB32EF25A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C978BD1A-4BF4-42EC-B61D-9D7700FE1F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6BF3B3-F2C8-461E-B157-125BF0278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9333" y="881967"/>
            <a:ext cx="4108354" cy="38417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PROVIDER EDUCATION SERIES</a:t>
            </a:r>
            <a:br>
              <a:rPr lang="en-US" sz="3700" dirty="0"/>
            </a:br>
            <a:r>
              <a:rPr lang="en-US" sz="3700" dirty="0"/>
              <a:t>Presented by AzAHP and AHCCCS Health Plans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253E1-749F-4638-92AC-3B1D4DD1D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2553" y="4874352"/>
            <a:ext cx="3181598" cy="1126283"/>
          </a:xfrm>
        </p:spPr>
        <p:txBody>
          <a:bodyPr>
            <a:normAutofit/>
          </a:bodyPr>
          <a:lstStyle/>
          <a:p>
            <a:r>
              <a:rPr lang="en-US" b="1" dirty="0"/>
              <a:t>Session #4  AzAHP Form</a:t>
            </a:r>
          </a:p>
        </p:txBody>
      </p:sp>
      <p:pic>
        <p:nvPicPr>
          <p:cNvPr id="6" name="Picture 5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CF60D15E-6C49-47AD-BF0E-6CE024EB6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75" y="2918278"/>
            <a:ext cx="4213521" cy="9901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EC89D32-0839-4A5D-80DB-D12259CA4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7355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Freeform 33">
            <a:extLst>
              <a:ext uri="{FF2B5EF4-FFF2-40B4-BE49-F238E27FC236}">
                <a16:creationId xmlns:a16="http://schemas.microsoft.com/office/drawing/2014/main" id="{7229C60D-EFB4-4944-AEB7-4773C1A7B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087355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1C2A046-CA22-4852-9F65-0E089FBC9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5"/>
    </mc:Choice>
    <mc:Fallback xmlns="">
      <p:transition spd="slow" advTm="1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9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0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1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2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3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4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5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6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7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8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9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0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53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4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5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6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7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8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9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0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1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2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3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4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66" name="Rectangle 165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8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70" name="Rectangle 169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505D3E-59E7-4FFC-BCFE-BA98DC5E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80" y="1367343"/>
            <a:ext cx="4368645" cy="20016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EFFFF"/>
                </a:solidFill>
              </a:rPr>
              <a:t>AHCCCS Insurance Requirements</a:t>
            </a:r>
          </a:p>
        </p:txBody>
      </p:sp>
      <p:sp>
        <p:nvSpPr>
          <p:cNvPr id="174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C9AAE04-1C7D-4C29-A183-5EA581625B2C}"/>
              </a:ext>
            </a:extLst>
          </p:cNvPr>
          <p:cNvSpPr txBox="1"/>
          <p:nvPr/>
        </p:nvSpPr>
        <p:spPr>
          <a:xfrm>
            <a:off x="518309" y="4052187"/>
            <a:ext cx="30511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 checklist to ensure all insurance requirements are addressed</a:t>
            </a:r>
          </a:p>
        </p:txBody>
      </p:sp>
      <p:pic>
        <p:nvPicPr>
          <p:cNvPr id="10" name="Picture 9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55954899-7CD0-4C2E-96FE-4BFB21D67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761" y="0"/>
            <a:ext cx="65100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C20754-9C2E-40F4-A3E6-C28F484B359B}"/>
              </a:ext>
            </a:extLst>
          </p:cNvPr>
          <p:cNvSpPr txBox="1"/>
          <p:nvPr/>
        </p:nvSpPr>
        <p:spPr>
          <a:xfrm>
            <a:off x="532398" y="3481962"/>
            <a:ext cx="3270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Indicates where you MUST enter your policy number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5177E7F-49B4-4ADE-9BC9-6FB877DFA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38" name="Graphic 37" descr="Badge 1">
            <a:extLst>
              <a:ext uri="{FF2B5EF4-FFF2-40B4-BE49-F238E27FC236}">
                <a16:creationId xmlns:a16="http://schemas.microsoft.com/office/drawing/2014/main" id="{95D75758-9B84-45FB-A03F-FC8C4EE98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3083" y="3512569"/>
            <a:ext cx="321397" cy="321397"/>
          </a:xfrm>
          <a:prstGeom prst="rect">
            <a:avLst/>
          </a:prstGeom>
        </p:spPr>
      </p:pic>
      <p:pic>
        <p:nvPicPr>
          <p:cNvPr id="39" name="Graphic 38" descr="Badge">
            <a:extLst>
              <a:ext uri="{FF2B5EF4-FFF2-40B4-BE49-F238E27FC236}">
                <a16:creationId xmlns:a16="http://schemas.microsoft.com/office/drawing/2014/main" id="{98BF065B-C116-4220-B440-F51B1541C8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4892" y="4067481"/>
            <a:ext cx="321397" cy="321397"/>
          </a:xfrm>
          <a:prstGeom prst="rect">
            <a:avLst/>
          </a:prstGeom>
        </p:spPr>
      </p:pic>
      <p:pic>
        <p:nvPicPr>
          <p:cNvPr id="40" name="Graphic 39" descr="Badge 1">
            <a:extLst>
              <a:ext uri="{FF2B5EF4-FFF2-40B4-BE49-F238E27FC236}">
                <a16:creationId xmlns:a16="http://schemas.microsoft.com/office/drawing/2014/main" id="{EEBFC08A-91CC-4D76-B53E-4823F3D7A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32761" y="1399026"/>
            <a:ext cx="321397" cy="321397"/>
          </a:xfrm>
          <a:prstGeom prst="rect">
            <a:avLst/>
          </a:prstGeom>
        </p:spPr>
      </p:pic>
      <p:pic>
        <p:nvPicPr>
          <p:cNvPr id="41" name="Graphic 40" descr="Badge">
            <a:extLst>
              <a:ext uri="{FF2B5EF4-FFF2-40B4-BE49-F238E27FC236}">
                <a16:creationId xmlns:a16="http://schemas.microsoft.com/office/drawing/2014/main" id="{8922F2B2-09B3-456E-A8AA-732B97BB7D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04022" y="67901"/>
            <a:ext cx="321397" cy="321397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808570B-E435-42A5-BE72-1AD875E3C7EB}"/>
              </a:ext>
            </a:extLst>
          </p:cNvPr>
          <p:cNvSpPr/>
          <p:nvPr/>
        </p:nvSpPr>
        <p:spPr>
          <a:xfrm>
            <a:off x="5802642" y="1399027"/>
            <a:ext cx="3048396" cy="261112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43"/>
    </mc:Choice>
    <mc:Fallback xmlns="">
      <p:transition spd="slow" advTm="30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9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E08C90-C0E7-49BB-918C-FC340B2F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5122652" cy="1259894"/>
          </a:xfrm>
        </p:spPr>
        <p:txBody>
          <a:bodyPr>
            <a:normAutofit/>
          </a:bodyPr>
          <a:lstStyle/>
          <a:p>
            <a:r>
              <a:rPr lang="en-US"/>
              <a:t>AHCCCS Insurance Requirements</a:t>
            </a:r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8F6CF-296E-4F9C-A3BD-287FE3A51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5122652" cy="3759253"/>
          </a:xfrm>
        </p:spPr>
        <p:txBody>
          <a:bodyPr>
            <a:normAutofit/>
          </a:bodyPr>
          <a:lstStyle/>
          <a:p>
            <a:r>
              <a:rPr lang="en-US" dirty="0"/>
              <a:t>Additional information about any questions regarding insurance requirements can be found on pages 7 and 8</a:t>
            </a:r>
          </a:p>
          <a:p>
            <a:pPr lvl="1"/>
            <a:r>
              <a:rPr lang="en-US" dirty="0"/>
              <a:t>Talk with your Network Management contact at the health plans you are applying to with any questions regarding the insurance requirements</a:t>
            </a:r>
          </a:p>
        </p:txBody>
      </p:sp>
      <p:pic>
        <p:nvPicPr>
          <p:cNvPr id="7" name="Graphic 6" descr="Laptop Secure">
            <a:extLst>
              <a:ext uri="{FF2B5EF4-FFF2-40B4-BE49-F238E27FC236}">
                <a16:creationId xmlns:a16="http://schemas.microsoft.com/office/drawing/2014/main" id="{963C65F2-304C-453B-A77D-0D2773316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9372" y="645106"/>
            <a:ext cx="5247747" cy="5247747"/>
          </a:xfrm>
          <a:prstGeom prst="rect">
            <a:avLst/>
          </a:prstGeom>
        </p:spPr>
      </p:pic>
      <p:sp>
        <p:nvSpPr>
          <p:cNvPr id="30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6633DEF-EDAF-4439-A233-25501E915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1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1"/>
    </mc:Choice>
    <mc:Fallback xmlns="">
      <p:transition spd="slow" advTm="1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1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0234CE-8AA6-47E9-B11B-FF4D6AB16E2B}"/>
              </a:ext>
            </a:extLst>
          </p:cNvPr>
          <p:cNvSpPr txBox="1">
            <a:spLocks/>
          </p:cNvSpPr>
          <p:nvPr/>
        </p:nvSpPr>
        <p:spPr>
          <a:xfrm>
            <a:off x="75491" y="2826596"/>
            <a:ext cx="4417443" cy="1310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FEFFFF"/>
                </a:solidFill>
              </a:rPr>
              <a:t>Health Plan Contact List</a:t>
            </a:r>
          </a:p>
        </p:txBody>
      </p:sp>
      <p:sp>
        <p:nvSpPr>
          <p:cNvPr id="92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2B8628-5775-4777-B60F-513F6F4A8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448" y="159026"/>
            <a:ext cx="6585943" cy="654657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E07501-454C-4B58-810D-8DECE2321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1"/>
    </mc:Choice>
    <mc:Fallback xmlns="">
      <p:transition spd="slow" advTm="1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1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0234CE-8AA6-47E9-B11B-FF4D6AB16E2B}"/>
              </a:ext>
            </a:extLst>
          </p:cNvPr>
          <p:cNvSpPr txBox="1">
            <a:spLocks/>
          </p:cNvSpPr>
          <p:nvPr/>
        </p:nvSpPr>
        <p:spPr>
          <a:xfrm>
            <a:off x="75491" y="2826596"/>
            <a:ext cx="4417443" cy="1310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400" dirty="0">
                <a:solidFill>
                  <a:srgbClr val="FEFFFF"/>
                </a:solidFill>
              </a:rPr>
              <a:t>Additional</a:t>
            </a:r>
            <a:r>
              <a:rPr lang="en-US" dirty="0">
                <a:solidFill>
                  <a:srgbClr val="FEFFFF"/>
                </a:solidFill>
              </a:rPr>
              <a:t> Location</a:t>
            </a:r>
          </a:p>
        </p:txBody>
      </p:sp>
      <p:sp>
        <p:nvSpPr>
          <p:cNvPr id="92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4329BE9-BA90-4C13-90A9-973788DC71E3}"/>
              </a:ext>
            </a:extLst>
          </p:cNvPr>
          <p:cNvSpPr txBox="1"/>
          <p:nvPr/>
        </p:nvSpPr>
        <p:spPr>
          <a:xfrm>
            <a:off x="79965" y="4162452"/>
            <a:ext cx="381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Room to include additional office locations  - please use the Supplemental Form on page 10 </a:t>
            </a:r>
          </a:p>
        </p:txBody>
      </p:sp>
      <p:pic>
        <p:nvPicPr>
          <p:cNvPr id="9" name="Picture 8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C01A2EFB-CA9F-4880-A5AF-0D417C1C0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4021" y="162962"/>
            <a:ext cx="6285587" cy="66950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26BB4C-16A8-49BB-B000-F305167F8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0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4"/>
    </mc:Choice>
    <mc:Fallback xmlns="">
      <p:transition spd="slow" advTm="1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1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4" name="Rectangle 83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6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40234CE-8AA6-47E9-B11B-FF4D6AB16E2B}"/>
              </a:ext>
            </a:extLst>
          </p:cNvPr>
          <p:cNvSpPr txBox="1">
            <a:spLocks/>
          </p:cNvSpPr>
          <p:nvPr/>
        </p:nvSpPr>
        <p:spPr>
          <a:xfrm>
            <a:off x="75491" y="2826596"/>
            <a:ext cx="4417443" cy="13102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FEFFFF"/>
                </a:solidFill>
              </a:rPr>
              <a:t>Practitioner Call Group and Privileges</a:t>
            </a:r>
          </a:p>
        </p:txBody>
      </p:sp>
      <p:sp>
        <p:nvSpPr>
          <p:cNvPr id="92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4329BE9-BA90-4C13-90A9-973788DC71E3}"/>
              </a:ext>
            </a:extLst>
          </p:cNvPr>
          <p:cNvSpPr txBox="1"/>
          <p:nvPr/>
        </p:nvSpPr>
        <p:spPr>
          <a:xfrm>
            <a:off x="79965" y="4162452"/>
            <a:ext cx="381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Room to include all practitioners in call group and  privileges in hospitals and ambulatory services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15F347-DD66-485C-B3DF-61517B741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465" y="384959"/>
            <a:ext cx="5945683" cy="597300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C646AB8-941E-4577-A525-9EFF7058A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2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2"/>
    </mc:Choice>
    <mc:Fallback xmlns="">
      <p:transition spd="slow" advTm="2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3FF59-D670-4AA9-805A-C9D44B6F7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991" b="-1"/>
          <a:stretch/>
        </p:blipFill>
        <p:spPr>
          <a:xfrm>
            <a:off x="4485557" y="10"/>
            <a:ext cx="7706443" cy="6857990"/>
          </a:xfrm>
          <a:prstGeom prst="rect">
            <a:avLst/>
          </a:prstGeom>
        </p:spPr>
      </p:pic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70568-B386-4F76-B965-EE2C585B0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>
            <a:normAutofit/>
          </a:bodyPr>
          <a:lstStyle/>
          <a:p>
            <a:r>
              <a:rPr lang="en-US" dirty="0"/>
              <a:t>Final Notes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7C75F-4E06-4D45-A95E-37B6B614D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2133600"/>
            <a:ext cx="4625882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Health Plan contact list can be found on the last page of the AzAHP form(page 9)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1500" dirty="0"/>
              <a:t>Each Plan retains the right to make their own contracting decisions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1500" dirty="0"/>
              <a:t>Each Plan will make their own independent credentialing committee decisions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1500" dirty="0"/>
              <a:t>You will receive separate communication from each health plan regarding the effective date of your credentialing and effective date of your contract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C17B575-A398-4D13-9353-BD73945853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4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98"/>
    </mc:Choice>
    <mc:Fallback xmlns="">
      <p:transition spd="slow" advTm="34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F0D5E-2AE3-4BD6-A17D-E0165CBEF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254" y="3352382"/>
            <a:ext cx="6799031" cy="1753793"/>
          </a:xfrm>
        </p:spPr>
        <p:txBody>
          <a:bodyPr>
            <a:normAutofit/>
          </a:bodyPr>
          <a:lstStyle/>
          <a:p>
            <a:r>
              <a:rPr lang="en-US" dirty="0"/>
              <a:t>Thank you for taking time to listen to Session # 4.  If you have additional general questions, please go to </a:t>
            </a:r>
            <a:r>
              <a:rPr lang="en-US" u="sng" dirty="0">
                <a:hlinkClick r:id="rId4"/>
              </a:rPr>
              <a:t>www.azahp.org</a:t>
            </a:r>
            <a:r>
              <a:rPr lang="en-US" dirty="0"/>
              <a:t>, click on AzAHP Credentialing Alliance and click on “Ask Pat”.  Please note</a:t>
            </a:r>
            <a:r>
              <a:rPr lang="en-US"/>
              <a:t>, Pat </a:t>
            </a:r>
            <a:r>
              <a:rPr lang="en-US" dirty="0"/>
              <a:t>cannot answer specific questions regarding your credentialing status with any plan.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BA4F80C5-13B7-4504-AAF9-462234F80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705" y="1418871"/>
            <a:ext cx="6877621" cy="175379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43774E-03C3-4689-BAD8-5F43CE374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0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25"/>
    </mc:Choice>
    <mc:Fallback xmlns="">
      <p:transition spd="slow" advTm="2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B5A23F-7276-435D-91DA-09104D77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354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3ECD7F-BF61-4CB1-AA15-464BB771E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6F1B29-3A08-4DB7-9F92-4C09B3BCF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4A5AAD1-9616-4E1C-B3AC-E5497A6A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F3950-755A-4B09-A548-164DFE61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787400"/>
            <a:ext cx="7145866" cy="778933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rgbClr val="FEFFFF"/>
                </a:solidFill>
              </a:rPr>
              <a:t>AzAHP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F0D87-1900-486A-86FC-27ABA6ECC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EFFFF"/>
                </a:solidFill>
              </a:rPr>
              <a:t>AzAHP Form</a:t>
            </a:r>
          </a:p>
          <a:p>
            <a:pPr lvl="1"/>
            <a:r>
              <a:rPr lang="en-US">
                <a:solidFill>
                  <a:srgbClr val="FEFFFF"/>
                </a:solidFill>
              </a:rPr>
              <a:t>Practitioner Data Form </a:t>
            </a:r>
          </a:p>
          <a:p>
            <a:pPr lvl="1"/>
            <a:r>
              <a:rPr lang="en-US">
                <a:solidFill>
                  <a:srgbClr val="FEFFFF"/>
                </a:solidFill>
              </a:rPr>
              <a:t>PDF</a:t>
            </a:r>
          </a:p>
          <a:p>
            <a:pPr lvl="1"/>
            <a:r>
              <a:rPr lang="en-US">
                <a:solidFill>
                  <a:srgbClr val="FEFFFF"/>
                </a:solidFill>
              </a:rPr>
              <a:t>Alliance Form</a:t>
            </a:r>
          </a:p>
          <a:p>
            <a:pPr lvl="1"/>
            <a:r>
              <a:rPr lang="en-US">
                <a:solidFill>
                  <a:srgbClr val="FEFFFF"/>
                </a:solidFill>
              </a:rPr>
              <a:t>Enrollment Form</a:t>
            </a:r>
          </a:p>
          <a:p>
            <a:endParaRPr lang="en-US">
              <a:solidFill>
                <a:srgbClr val="FEFFFF"/>
              </a:solidFill>
            </a:endParaRPr>
          </a:p>
          <a:p>
            <a:r>
              <a:rPr lang="en-US">
                <a:solidFill>
                  <a:srgbClr val="FEFFFF"/>
                </a:solidFill>
              </a:rPr>
              <a:t>Required by all plans to assist in determining network need</a:t>
            </a:r>
          </a:p>
        </p:txBody>
      </p:sp>
      <p:pic>
        <p:nvPicPr>
          <p:cNvPr id="7" name="Graphic 6" descr="Document">
            <a:extLst>
              <a:ext uri="{FF2B5EF4-FFF2-40B4-BE49-F238E27FC236}">
                <a16:creationId xmlns:a16="http://schemas.microsoft.com/office/drawing/2014/main" id="{36D5D037-3BA9-4C04-AEF0-D9EA19FB8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3057" y="2462282"/>
            <a:ext cx="3001931" cy="300193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47964F-36DF-4413-A1CE-622FAB6C5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5712"/>
    </mc:Choice>
    <mc:Fallback xmlns="">
      <p:transition spd="slow" advTm="25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759499-0001-47E6-B3BE-0960C4A3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General Guidelines  </a:t>
            </a: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9F4F307-BF7D-456D-A9F7-1879B9672F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957679"/>
              </p:ext>
            </p:extLst>
          </p:nvPr>
        </p:nvGraphicFramePr>
        <p:xfrm>
          <a:off x="4114461" y="203173"/>
          <a:ext cx="8036922" cy="6451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6B3818-5110-49EC-926A-1BA1537F6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33"/>
    </mc:Choice>
    <mc:Fallback xmlns="">
      <p:transition spd="slow" advTm="38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79618137-35D5-4F5C-8360-C7C144539E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073265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7E1240BE-1562-49FB-AF06-056C443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Further Guidelines 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FE891D5-E84E-4B77-9DB4-DE4CA5207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1"/>
    </mc:Choice>
    <mc:Fallback xmlns="">
      <p:transition spd="slow" advTm="6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44C337-3893-4B29-A265-B1329150B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E0B358-1267-4844-8B3D-B7A279B41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36169" y="228600"/>
            <a:ext cx="2851523" cy="6638625"/>
            <a:chOff x="2487613" y="285750"/>
            <a:chExt cx="2428875" cy="5654676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24AA06A-F1A5-4BB3-9486-9AE7A53B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DF97590-C600-44CB-9303-4A3679F51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A9BBE156-3FFA-4DC4-8468-35BD28DDC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7960DE5-3810-4B1E-B1E2-3BAFEA91E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59E957C-CE11-446F-8AA7-B3E98390B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3E9FE34-CA9E-4443-BEBF-D1B9A1C6C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F39D814-8A48-4509-BDEB-826F1065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C6D08C0-8C49-4B87-9CF4-A1F08714FA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08C612B-4C0D-4863-B9CD-F86ABAA1B2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00B1EC8-1B55-4390-A183-C33B5E227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790A225-91E1-4BE5-A801-5F1E32721C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FFC46A2-6BBF-47FD-BC17-5EE1DF7CB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44CA9C-80E8-44E1-A79C-D6EBFC73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77117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8CB9417F-98D9-4998-B00B-A5932E4C7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FA79AA3D-583E-4A1E-AF7E-CBD980F59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D80C9F17-A6B2-4A12-BC77-F84264A669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949C9A53-ED97-44CE-BDD5-ED24892116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0F9FDAE7-225B-4072-8907-6EAA061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9D49818B-8EA3-4B41-9783-EFE0C618C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01903E65-D822-4457-B0A5-2F4168224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A5CF9DAB-75BF-43D9-B1E7-817D1FAA0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BB22916D-4BCF-4A4C-8714-A2564D34C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4CD9F734-569E-44E7-BD53-6214E0F18C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7A5DAACB-2F42-40C8-BF6A-75B79299F9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AD78E0F9-8568-4672-A22F-4ED5B1A96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488830-893F-4F3C-B37C-00DD1459D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096" y="624110"/>
            <a:ext cx="5021516" cy="1280890"/>
          </a:xfrm>
        </p:spPr>
        <p:txBody>
          <a:bodyPr>
            <a:normAutofit/>
          </a:bodyPr>
          <a:lstStyle/>
          <a:p>
            <a:r>
              <a:rPr lang="en-US"/>
              <a:t>Required Attachments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A5CD610-ED7C-4CED-A9A1-174432C88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5704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0C4379BF-8C7A-480A-BC36-DA55D92A9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4645704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0" name="Picture 4">
            <a:extLst>
              <a:ext uri="{FF2B5EF4-FFF2-40B4-BE49-F238E27FC236}">
                <a16:creationId xmlns:a16="http://schemas.microsoft.com/office/drawing/2014/main" id="{E7CE22C0-ABB4-4B5C-A7C8-A00945BE1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29" r="20406" b="-2"/>
          <a:stretch/>
        </p:blipFill>
        <p:spPr>
          <a:xfrm>
            <a:off x="-1555" y="1731"/>
            <a:ext cx="4671091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9976B-37BA-4BDA-AC50-F00AA4C7E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191" y="2133600"/>
            <a:ext cx="5066419" cy="37776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Copy of Board Certification or CMEs in your specialty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Copy of W9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Copy of Certificates of Insurance information as appropriate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Commercial General Liability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Business Automobile Liability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Workers’ Compensation Liability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Professional Liability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192B50-D898-4A01-A7F3-0FFBBD87F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9"/>
    </mc:Choice>
    <mc:Fallback xmlns="">
      <p:transition spd="slow" advTm="20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E4B5E5-4EA3-4B59-90E4-A180EA1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90" y="2400660"/>
            <a:ext cx="3778870" cy="934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rgbClr val="FEFFFF"/>
                </a:solidFill>
              </a:rPr>
              <a:t>AzAHP Form</a:t>
            </a:r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1FCA37-333D-4FAA-8BD4-E4B326DD6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485" y="61442"/>
            <a:ext cx="6554624" cy="6735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EA0C88-122B-4046-8383-F57A9B773CAE}"/>
              </a:ext>
            </a:extLst>
          </p:cNvPr>
          <p:cNvSpPr txBox="1"/>
          <p:nvPr/>
        </p:nvSpPr>
        <p:spPr>
          <a:xfrm>
            <a:off x="283531" y="3880237"/>
            <a:ext cx="210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Instruction Page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5652F1-6047-4CC8-BD8C-640B12686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0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82"/>
    </mc:Choice>
    <mc:Fallback xmlns="">
      <p:transition spd="slow" advTm="70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E4B5E5-4EA3-4B59-90E4-A180EA1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87" y="2160730"/>
            <a:ext cx="3778870" cy="934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rgbClr val="FEFFFF"/>
                </a:solidFill>
              </a:rPr>
              <a:t>AzAHP Form</a:t>
            </a:r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A1801CC-BA08-4E42-9E4B-D1DCAE9EDA49}"/>
              </a:ext>
            </a:extLst>
          </p:cNvPr>
          <p:cNvSpPr txBox="1"/>
          <p:nvPr/>
        </p:nvSpPr>
        <p:spPr>
          <a:xfrm>
            <a:off x="559393" y="3202539"/>
            <a:ext cx="1802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Enter CAQH #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4EE3CEA-0523-4055-A0B1-53C8DD7EE224}"/>
              </a:ext>
            </a:extLst>
          </p:cNvPr>
          <p:cNvSpPr txBox="1"/>
          <p:nvPr/>
        </p:nvSpPr>
        <p:spPr>
          <a:xfrm>
            <a:off x="577364" y="3691246"/>
            <a:ext cx="2747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Multiple providers in your practice and at the same location—just complete this section for the additional providers</a:t>
            </a:r>
          </a:p>
        </p:txBody>
      </p:sp>
      <p:pic>
        <p:nvPicPr>
          <p:cNvPr id="7" name="Graphic 6" descr="Badge">
            <a:extLst>
              <a:ext uri="{FF2B5EF4-FFF2-40B4-BE49-F238E27FC236}">
                <a16:creationId xmlns:a16="http://schemas.microsoft.com/office/drawing/2014/main" id="{941283C1-E4BC-486E-B95A-3072E3DA5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7067" y="2273461"/>
            <a:ext cx="321397" cy="321397"/>
          </a:xfrm>
          <a:prstGeom prst="rect">
            <a:avLst/>
          </a:prstGeom>
        </p:spPr>
      </p:pic>
      <p:pic>
        <p:nvPicPr>
          <p:cNvPr id="49" name="Graphic 48" descr="Badge 1">
            <a:extLst>
              <a:ext uri="{FF2B5EF4-FFF2-40B4-BE49-F238E27FC236}">
                <a16:creationId xmlns:a16="http://schemas.microsoft.com/office/drawing/2014/main" id="{2831139B-459E-4CAD-8550-9B443F742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685" y="3179111"/>
            <a:ext cx="321397" cy="321397"/>
          </a:xfrm>
          <a:prstGeom prst="rect">
            <a:avLst/>
          </a:prstGeom>
        </p:spPr>
      </p:pic>
      <p:pic>
        <p:nvPicPr>
          <p:cNvPr id="51" name="Graphic 50" descr="Badge">
            <a:extLst>
              <a:ext uri="{FF2B5EF4-FFF2-40B4-BE49-F238E27FC236}">
                <a16:creationId xmlns:a16="http://schemas.microsoft.com/office/drawing/2014/main" id="{46C172A8-F507-448B-ADA8-57EDDC7F8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685" y="3706653"/>
            <a:ext cx="321397" cy="321397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E95DCFE-6A0F-4EC8-8604-8C15F08627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2692" y="90535"/>
            <a:ext cx="5599433" cy="667680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8EC8E90-EE25-4B5F-90F1-086CACB1B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Graphic 3" descr="Badge 1">
            <a:extLst>
              <a:ext uri="{FF2B5EF4-FFF2-40B4-BE49-F238E27FC236}">
                <a16:creationId xmlns:a16="http://schemas.microsoft.com/office/drawing/2014/main" id="{DFC1A48B-E393-48CB-8D44-559F05FE30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5206" y="2253646"/>
            <a:ext cx="321397" cy="3213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49D11F-B466-44F2-9DCA-B215FB0545CB}"/>
              </a:ext>
            </a:extLst>
          </p:cNvPr>
          <p:cNvSpPr/>
          <p:nvPr/>
        </p:nvSpPr>
        <p:spPr>
          <a:xfrm>
            <a:off x="8842159" y="2213897"/>
            <a:ext cx="985421" cy="440526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3B733E-2FAD-46F5-970C-7CB53AD55851}"/>
              </a:ext>
            </a:extLst>
          </p:cNvPr>
          <p:cNvSpPr/>
          <p:nvPr/>
        </p:nvSpPr>
        <p:spPr>
          <a:xfrm>
            <a:off x="5742692" y="2213897"/>
            <a:ext cx="5534908" cy="4491703"/>
          </a:xfrm>
          <a:prstGeom prst="rect">
            <a:avLst/>
          </a:prstGeom>
          <a:noFill/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52"/>
    </mc:Choice>
    <mc:Fallback xmlns="">
      <p:transition spd="slow" advTm="62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E4B5E5-4EA3-4B59-90E4-A180EA108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90" y="2400660"/>
            <a:ext cx="3778870" cy="934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rgbClr val="FEFFFF"/>
                </a:solidFill>
              </a:rPr>
              <a:t>Addresses</a:t>
            </a:r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4C430-4BED-401C-B311-9B70BF771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485" y="228600"/>
            <a:ext cx="6554624" cy="653796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5A4ECA-5C18-4C68-AEF3-ECF6CE0D5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56"/>
    </mc:Choice>
    <mc:Fallback xmlns="">
      <p:transition spd="slow" advTm="30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1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7" name="Group 25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9" name="Rectangle 39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4639734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9095A7-3696-4C8B-A390-9BBED0357019}"/>
              </a:ext>
            </a:extLst>
          </p:cNvPr>
          <p:cNvSpPr txBox="1"/>
          <p:nvPr/>
        </p:nvSpPr>
        <p:spPr>
          <a:xfrm>
            <a:off x="180142" y="2061041"/>
            <a:ext cx="4395124" cy="22604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solidFill>
                  <a:srgbClr val="FEFFFF"/>
                </a:solidFill>
                <a:latin typeface="+mj-lt"/>
                <a:ea typeface="+mj-ea"/>
                <a:cs typeface="+mj-cs"/>
              </a:rPr>
              <a:t>Provider Assessment of Cognitive and Physical Disability Accommodations </a:t>
            </a:r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42D96C-8222-4DD8-84B7-477F71E329DF}"/>
              </a:ext>
            </a:extLst>
          </p:cNvPr>
          <p:cNvSpPr/>
          <p:nvPr/>
        </p:nvSpPr>
        <p:spPr>
          <a:xfrm>
            <a:off x="182842" y="4353144"/>
            <a:ext cx="34380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Assessment must be completed for each location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4243A8C-E714-4B99-AA1F-EE32CD843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484" y="0"/>
            <a:ext cx="6612907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7FC698-B37C-434D-9E36-46A5A05DD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01"/>
    </mc:Choice>
    <mc:Fallback xmlns="">
      <p:transition spd="slow" advTm="3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515</Words>
  <Application>Microsoft Office PowerPoint</Application>
  <PresentationFormat>Widescreen</PresentationFormat>
  <Paragraphs>66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Wisp</vt:lpstr>
      <vt:lpstr>PROVIDER EDUCATION SERIES Presented by AzAHP and AHCCCS Health Plans</vt:lpstr>
      <vt:lpstr>AzAHP Form</vt:lpstr>
      <vt:lpstr>General Guidelines  </vt:lpstr>
      <vt:lpstr>Further Guidelines  </vt:lpstr>
      <vt:lpstr>Required Attachments</vt:lpstr>
      <vt:lpstr>AzAHP Form</vt:lpstr>
      <vt:lpstr>AzAHP Form</vt:lpstr>
      <vt:lpstr>Addresses</vt:lpstr>
      <vt:lpstr>PowerPoint Presentation</vt:lpstr>
      <vt:lpstr>AHCCCS Insurance Requirements</vt:lpstr>
      <vt:lpstr>AHCCCS Insurance Requirements</vt:lpstr>
      <vt:lpstr>PowerPoint Presentation</vt:lpstr>
      <vt:lpstr>PowerPoint Presentation</vt:lpstr>
      <vt:lpstr>PowerPoint Presentation</vt:lpstr>
      <vt:lpstr>Final Notes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PROVIDER EDUCATION SERIES Presented by AzAHP and AHCCCS Health Plans</dc:title>
  <dc:creator>Ryan Ouimette</dc:creator>
  <cp:lastModifiedBy>Ryan Ouimette</cp:lastModifiedBy>
  <cp:revision>17</cp:revision>
  <dcterms:created xsi:type="dcterms:W3CDTF">2020-06-18T13:58:53Z</dcterms:created>
  <dcterms:modified xsi:type="dcterms:W3CDTF">2021-10-27T00:12:15Z</dcterms:modified>
</cp:coreProperties>
</file>